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2"/>
  </p:notesMasterIdLst>
  <p:sldIdLst>
    <p:sldId id="256" r:id="rId2"/>
    <p:sldId id="264" r:id="rId3"/>
    <p:sldId id="351" r:id="rId4"/>
    <p:sldId id="265" r:id="rId5"/>
    <p:sldId id="267" r:id="rId6"/>
    <p:sldId id="268" r:id="rId7"/>
    <p:sldId id="270" r:id="rId8"/>
    <p:sldId id="272" r:id="rId9"/>
    <p:sldId id="342" r:id="rId10"/>
    <p:sldId id="343" r:id="rId11"/>
    <p:sldId id="344" r:id="rId12"/>
    <p:sldId id="301" r:id="rId13"/>
    <p:sldId id="283" r:id="rId14"/>
    <p:sldId id="335" r:id="rId15"/>
    <p:sldId id="345" r:id="rId16"/>
    <p:sldId id="347" r:id="rId17"/>
    <p:sldId id="346" r:id="rId18"/>
    <p:sldId id="348" r:id="rId19"/>
    <p:sldId id="276" r:id="rId20"/>
    <p:sldId id="277" r:id="rId21"/>
    <p:sldId id="349" r:id="rId22"/>
    <p:sldId id="280" r:id="rId23"/>
    <p:sldId id="338" r:id="rId24"/>
    <p:sldId id="286" r:id="rId25"/>
    <p:sldId id="339" r:id="rId26"/>
    <p:sldId id="288" r:id="rId27"/>
    <p:sldId id="341" r:id="rId28"/>
    <p:sldId id="295" r:id="rId29"/>
    <p:sldId id="296" r:id="rId30"/>
    <p:sldId id="312" r:id="rId31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33"/>
    </p:embeddedFont>
    <p:embeddedFont>
      <p:font typeface="Georgia" panose="02040502050405020303" pitchFamily="18" charset="0"/>
      <p:regular r:id="rId34"/>
      <p:bold r:id="rId35"/>
      <p:italic r:id="rId36"/>
      <p:boldItalic r:id="rId37"/>
    </p:embeddedFont>
    <p:embeddedFont>
      <p:font typeface="Proxima Nova" panose="020B060402020202020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297"/>
    <a:srgbClr val="999999"/>
    <a:srgbClr val="579BBD"/>
    <a:srgbClr val="4BA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7526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2730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en todos estos casos, estamos tomando la regresión lineal como un modelo de inferencia.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5853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e626d24df6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e626d24df6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0819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4540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8074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4956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6103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e626d24df6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e626d24df6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7918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e626d24df6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e626d24df6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e626d24df6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e626d24df6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1: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se usa el sexo biológico con dos categorías para ejemplificar debido a que es aquella variable que generalmente se presenta en las estadísticas para aproximar la información relativa al género.</a:t>
            </a:r>
          </a:p>
          <a:p>
            <a:pPr algn="l"/>
            <a:r>
              <a:rPr lang="es-MX" b="0" i="1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Nota 2: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note que 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th-italic"/>
              </a:rPr>
              <a:t>β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MathJax_Main"/>
              </a:rPr>
              <a:t>2</a:t>
            </a:r>
            <a:r>
              <a:rPr lang="es-MX" b="0" i="0" u="none" strike="noStrike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�2</a:t>
            </a:r>
            <a:r>
              <a:rPr lang="es-MX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 también podría tomar valores negativos, ¿qué se observaría en el gráfico en ese caso?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4883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e626d24df6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e626d24df6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2297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e626d24df6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e626d24df6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Para promediarlas hay que estandarizarlas primero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56098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626d24df6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626d24df6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verdadera relación entre variables puede ser o no ser lineal, no lo observamos aunque podemos hacer inferencias. El modelo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655629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e5a1b4e583_0_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e5a1b4e583_0_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089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e626d24df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e626d24df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9554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Módulo</a:t>
            </a:r>
            <a:r>
              <a:rPr lang="en-GB" dirty="0"/>
              <a:t> 3: </a:t>
            </a:r>
            <a:r>
              <a:rPr lang="en-GB" dirty="0" err="1"/>
              <a:t>Introducción</a:t>
            </a:r>
            <a:r>
              <a:rPr lang="en-GB" dirty="0"/>
              <a:t> al </a:t>
            </a:r>
            <a:r>
              <a:rPr lang="en-GB" dirty="0" err="1"/>
              <a:t>modelado</a:t>
            </a:r>
            <a:r>
              <a:rPr lang="en-GB" dirty="0"/>
              <a:t> de </a:t>
            </a:r>
            <a:r>
              <a:rPr lang="en-GB" dirty="0" err="1"/>
              <a:t>datos</a:t>
            </a:r>
            <a:endParaRPr dirty="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Diplomatura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Ciencias</a:t>
            </a:r>
            <a:r>
              <a:rPr lang="en-GB" dirty="0"/>
              <a:t> </a:t>
            </a:r>
            <a:r>
              <a:rPr lang="en-GB" dirty="0" err="1"/>
              <a:t>Sociales</a:t>
            </a:r>
            <a:r>
              <a:rPr lang="en-GB" dirty="0"/>
              <a:t> </a:t>
            </a:r>
            <a:r>
              <a:rPr lang="en-GB" dirty="0" err="1"/>
              <a:t>Computacionales</a:t>
            </a:r>
            <a:r>
              <a:rPr lang="en-GB" dirty="0"/>
              <a:t> y </a:t>
            </a:r>
            <a:r>
              <a:rPr lang="en-GB" dirty="0" err="1"/>
              <a:t>Humanidades</a:t>
            </a:r>
            <a:r>
              <a:rPr lang="en-GB" dirty="0"/>
              <a:t> </a:t>
            </a:r>
            <a:r>
              <a:rPr lang="en-GB" dirty="0" err="1"/>
              <a:t>Digitales</a:t>
            </a:r>
            <a:r>
              <a:rPr lang="en-GB" dirty="0"/>
              <a:t> (IDAES-UNSAM)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Interpretación de los coeficientes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Se puede demostrar que: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s-MX" sz="18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MX" sz="18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sz="18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s-MX" sz="18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e>
                      </m:acc>
                      <m:r>
                        <a:rPr lang="es-MX" b="0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MX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i="1" dirty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𝐶𝑜𝑣</m:t>
                          </m:r>
                          <m:r>
                            <a:rPr lang="es-MX" i="1" dirty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MX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a:rPr lang="es-MX" i="1" dirty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s-MX" i="1" dirty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MX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MX" i="1" dirty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  <m:sup>
                              <m:r>
                                <a:rPr lang="es-MX" i="1" dirty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s-MX" i="1" dirty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s-MX" dirty="0">
                              <a:solidFill>
                                <a:schemeClr val="accent2"/>
                              </a:solidFill>
                            </a:rPr>
                            <m:t> </m:t>
                          </m:r>
                        </m:num>
                        <m:den>
                          <m:r>
                            <a:rPr lang="es-MX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𝑉𝑎𝑟</m:t>
                          </m:r>
                          <m:r>
                            <a:rPr lang="es-MX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Sup>
                            <m:sSubSupPr>
                              <m:ctrlPr>
                                <a:rPr lang="es-MX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MX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MX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  <m:sup>
                              <m:r>
                                <a:rPr lang="es-MX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s-MX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MX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s-MX" dirty="0"/>
                  <a:t>     donde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MX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i="1" dirty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s-MX" i="1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s-MX" dirty="0"/>
                  <a:t> es el residuo de regresar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/>
                  <a:t> sobre el resto de las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Es decir que el beta de una regresión múltiple nos muestra la asociación entre la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</a:t>
                </a:r>
                <a:r>
                  <a:rPr lang="es-MX" dirty="0" err="1"/>
                  <a:t>y</a:t>
                </a:r>
                <a:r>
                  <a:rPr lang="es-MX" dirty="0"/>
                  <a:t> la parte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/>
                  <a:t> que no está explicada por el resto de las variables.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Al incluir nuevas variables, estamos “limpiando” el beta, sacándole la parte que se debe a asociaciones entre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/>
                  <a:t> y otras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dirty="0"/>
              </a:p>
            </p:txBody>
          </p:sp>
        </mc:Choice>
        <mc:Fallback xmlns="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  <a:blipFill>
                <a:blip r:embed="rId3"/>
                <a:stretch>
                  <a:fillRect l="-429" r="-121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3817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1117610"/>
                <a:ext cx="5532572" cy="396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lnSpcReduction="100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En la regresión       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𝐼𝑛𝑔𝑟𝑒𝑠𝑜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𝐸𝑑𝑢𝑐𝑎𝑐𝑖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ó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endParaRPr lang="es-MX" sz="16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s-MX" sz="1600" dirty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600" dirty="0"/>
                  <a:t> captaría el efecto de un año adicional de educación en el ingreso.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Pero hay variables que pueden afectar simultáneamente al ingreso y la posibilidad de educarse por muchos años, como el ingreso de los progenitores (</a:t>
                </a:r>
                <a14:m>
                  <m:oMath xmlns:m="http://schemas.openxmlformats.org/officeDocument/2006/math"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𝐼𝑛𝑔𝑃𝑟𝑜𝑔</m:t>
                    </m:r>
                  </m:oMath>
                </a14:m>
                <a:r>
                  <a:rPr lang="es-MX" sz="1600" dirty="0"/>
                  <a:t>).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¿Cuánto de la asociación entre el ingreso y la educación se debe al ingreso de los padres? Una regresión múltiple nos permite distinguir los dos efectos.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Por eso también se dice que es una regresión de ingreso sobre educación “controlando por” </a:t>
                </a:r>
                <a:r>
                  <a:rPr lang="es-MX" sz="1600" dirty="0" err="1"/>
                  <a:t>IngProg</a:t>
                </a:r>
                <a:r>
                  <a:rPr lang="es-MX" sz="1600" dirty="0"/>
                  <a:t> </a:t>
                </a:r>
              </a:p>
            </p:txBody>
          </p:sp>
        </mc:Choice>
        <mc:Fallback xmlns="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1117610"/>
                <a:ext cx="5532572" cy="3964056"/>
              </a:xfrm>
              <a:prstGeom prst="rect">
                <a:avLst/>
              </a:prstGeom>
              <a:blipFill>
                <a:blip r:embed="rId3"/>
                <a:stretch>
                  <a:fillRect l="-661" r="-1211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018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Por ejemplo, supongamos que queremos estudiar la relación entre los años de educación y el ingreso laboral</a:t>
            </a:r>
            <a:endParaRPr dirty="0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3A8BE4AB-C06E-48FB-AD46-6B0E2D8B999C}"/>
              </a:ext>
            </a:extLst>
          </p:cNvPr>
          <p:cNvSpPr/>
          <p:nvPr/>
        </p:nvSpPr>
        <p:spPr>
          <a:xfrm>
            <a:off x="6160956" y="2202923"/>
            <a:ext cx="1188000" cy="360000"/>
          </a:xfrm>
          <a:prstGeom prst="round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>
                <a:solidFill>
                  <a:schemeClr val="accent2"/>
                </a:solidFill>
                <a:latin typeface="Proxima Nova" panose="020B0604020202020204" charset="0"/>
              </a:rPr>
              <a:t>Educación</a:t>
            </a:r>
            <a:endParaRPr lang="es-AR" sz="11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1534FC05-36D0-4ED2-9745-FE76F0B718CA}"/>
              </a:ext>
            </a:extLst>
          </p:cNvPr>
          <p:cNvSpPr/>
          <p:nvPr/>
        </p:nvSpPr>
        <p:spPr>
          <a:xfrm>
            <a:off x="7876705" y="2178452"/>
            <a:ext cx="1188000" cy="360000"/>
          </a:xfrm>
          <a:prstGeom prst="round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>
                <a:solidFill>
                  <a:schemeClr val="accent2"/>
                </a:solidFill>
                <a:latin typeface="Proxima Nova" panose="020B0604020202020204" charset="0"/>
              </a:rPr>
              <a:t>Ingreso</a:t>
            </a:r>
            <a:endParaRPr lang="es-AR" sz="11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195BEDDF-A129-414F-83A4-A6B041FF3295}"/>
              </a:ext>
            </a:extLst>
          </p:cNvPr>
          <p:cNvSpPr/>
          <p:nvPr/>
        </p:nvSpPr>
        <p:spPr>
          <a:xfrm>
            <a:off x="7032272" y="3079124"/>
            <a:ext cx="1188000" cy="360000"/>
          </a:xfrm>
          <a:prstGeom prst="round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 err="1">
                <a:solidFill>
                  <a:schemeClr val="accent2"/>
                </a:solidFill>
                <a:latin typeface="Proxima Nova" panose="020B0604020202020204" charset="0"/>
              </a:rPr>
              <a:t>IngProg</a:t>
            </a:r>
            <a:endParaRPr lang="es-AR" sz="11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19BB3078-E7AA-4326-8D9E-FA48FF2C93C8}"/>
              </a:ext>
            </a:extLst>
          </p:cNvPr>
          <p:cNvCxnSpPr/>
          <p:nvPr/>
        </p:nvCxnSpPr>
        <p:spPr>
          <a:xfrm>
            <a:off x="7348956" y="2357779"/>
            <a:ext cx="5277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CCBE3C60-0514-47EF-93FC-C55AF1123237}"/>
              </a:ext>
            </a:extLst>
          </p:cNvPr>
          <p:cNvCxnSpPr>
            <a:cxnSpLocks/>
            <a:stCxn id="6" idx="0"/>
            <a:endCxn id="2" idx="2"/>
          </p:cNvCxnSpPr>
          <p:nvPr/>
        </p:nvCxnSpPr>
        <p:spPr>
          <a:xfrm flipH="1" flipV="1">
            <a:off x="6754956" y="2562923"/>
            <a:ext cx="871316" cy="516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F8597CE8-7489-4B5D-9E49-18786A760B2A}"/>
              </a:ext>
            </a:extLst>
          </p:cNvPr>
          <p:cNvCxnSpPr>
            <a:cxnSpLocks/>
            <a:stCxn id="6" idx="0"/>
            <a:endCxn id="5" idx="2"/>
          </p:cNvCxnSpPr>
          <p:nvPr/>
        </p:nvCxnSpPr>
        <p:spPr>
          <a:xfrm flipV="1">
            <a:off x="7626272" y="2538452"/>
            <a:ext cx="844433" cy="5406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AEFFD19-498F-4691-ADC7-57E191208B9A}"/>
                  </a:ext>
                </a:extLst>
              </p:cNvPr>
              <p:cNvSpPr txBox="1"/>
              <p:nvPr/>
            </p:nvSpPr>
            <p:spPr>
              <a:xfrm>
                <a:off x="7184359" y="2016850"/>
                <a:ext cx="86193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MX" sz="1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AEFFD19-498F-4691-ADC7-57E191208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4359" y="2016850"/>
                <a:ext cx="861934" cy="307777"/>
              </a:xfrm>
              <a:prstGeom prst="rect">
                <a:avLst/>
              </a:prstGeom>
              <a:blipFill>
                <a:blip r:embed="rId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E1AC9E29-36FE-434B-A14B-0A7B548E65B0}"/>
                  </a:ext>
                </a:extLst>
              </p:cNvPr>
              <p:cNvSpPr txBox="1"/>
              <p:nvPr/>
            </p:nvSpPr>
            <p:spPr>
              <a:xfrm>
                <a:off x="7970366" y="2725264"/>
                <a:ext cx="86193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E1AC9E29-36FE-434B-A14B-0A7B548E6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0366" y="2725264"/>
                <a:ext cx="861934" cy="307777"/>
              </a:xfrm>
              <a:prstGeom prst="rect">
                <a:avLst/>
              </a:prstGeom>
              <a:blipFill>
                <a:blip r:embed="rId5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AB8DAAAE-D809-46EF-A6F4-F63737E723A4}"/>
                  </a:ext>
                </a:extLst>
              </p:cNvPr>
              <p:cNvSpPr txBox="1"/>
              <p:nvPr/>
            </p:nvSpPr>
            <p:spPr>
              <a:xfrm>
                <a:off x="1604694" y="3804923"/>
                <a:ext cx="4572000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𝐼𝑛𝑔𝑟𝑒𝑠𝑜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𝐸𝑑𝑢𝑐𝑎𝑐𝑖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sz="16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𝐼𝑛𝑔𝑃𝑟𝑜𝑔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sz="16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s-MX" sz="16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AB8DAAAE-D809-46EF-A6F4-F63737E72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694" y="3804923"/>
                <a:ext cx="4572000" cy="4154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8036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>
            <a:spLocks noGrp="1"/>
          </p:cNvSpPr>
          <p:nvPr>
            <p:ph type="title"/>
          </p:nvPr>
        </p:nvSpPr>
        <p:spPr>
          <a:xfrm>
            <a:off x="355339" y="1641421"/>
            <a:ext cx="7342110" cy="2143773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3700" dirty="0"/>
              <a:t>¿Cómo interpretar en caso de que la variable independiente sea cualitativa?</a:t>
            </a:r>
            <a:endParaRPr lang="es-AR" sz="3700" dirty="0"/>
          </a:p>
        </p:txBody>
      </p:sp>
    </p:spTree>
    <p:extLst>
      <p:ext uri="{BB962C8B-B14F-4D97-AF65-F5344CB8AC3E}">
        <p14:creationId xmlns:p14="http://schemas.microsoft.com/office/powerpoint/2010/main" val="3365813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Variables </a:t>
            </a:r>
            <a:r>
              <a:rPr lang="en-GB" dirty="0" err="1"/>
              <a:t>independientes</a:t>
            </a:r>
            <a:r>
              <a:rPr lang="en-GB" dirty="0"/>
              <a:t> </a:t>
            </a:r>
            <a:r>
              <a:rPr lang="en-GB" dirty="0" err="1"/>
              <a:t>cualitativas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3952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Variables predictoras cualitativas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152475"/>
                <a:ext cx="8427567" cy="34164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2500" lnSpcReduction="100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Un predictor binario (variable indicadora o </a:t>
                </a:r>
                <a:r>
                  <a:rPr lang="es-MX" dirty="0" err="1"/>
                  <a:t>dummy</a:t>
                </a:r>
                <a:r>
                  <a:rPr lang="es-MX" dirty="0"/>
                  <a:t>) indica si una observación presenta un determinado atributo o no.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tiene más categorías (variable categórica o multinomial), indica a qué clase pertenece la observación.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Para incorporar una variable binaria a una regresión la codificamos como 1 si presenta el atributo y 0 en caso contrario (el caso base). 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Por ejemplo, 1 si es varón y 0 si no lo es.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Supongamos una regresión del ingreso individual sobre las horas dedicadas al trabajo remunerado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) y el sexo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MX" dirty="0"/>
                  <a:t>):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s-MX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152475"/>
                <a:ext cx="8427567" cy="3416400"/>
              </a:xfrm>
              <a:prstGeom prst="rect">
                <a:avLst/>
              </a:prstGeom>
              <a:blipFill>
                <a:blip r:embed="rId3"/>
                <a:stretch>
                  <a:fillRect l="-43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608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>
            <a:extLst>
              <a:ext uri="{FF2B5EF4-FFF2-40B4-BE49-F238E27FC236}">
                <a16:creationId xmlns:a16="http://schemas.microsoft.com/office/drawing/2014/main" id="{18AC1373-2B64-4401-B60B-3BB3B70A0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99024" y="31015"/>
            <a:ext cx="3657600" cy="2743200"/>
          </a:xfrm>
          <a:prstGeom prst="rect">
            <a:avLst/>
          </a:prstGeom>
        </p:spPr>
      </p:pic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Variables predictoras cualitativas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31954"/>
                <a:ext cx="3953002" cy="4173819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2500" lnSpcReduction="20000"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s-MX" dirty="0"/>
              </a:p>
              <a:p>
                <a:pPr marL="0" indent="0" algn="ctr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≈(</m:t>
                    </m:r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)+</m:t>
                    </m:r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MX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MX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Incorporar una </a:t>
                </a:r>
                <a:r>
                  <a:rPr lang="es-MX" dirty="0" err="1"/>
                  <a:t>dummy</a:t>
                </a:r>
                <a:r>
                  <a:rPr lang="es-MX" dirty="0"/>
                  <a:t> produce una recta para cada categoría, que se diferencian en su ordenada al origen.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Para cada cantidad de horas dedicadas al trabajo remunerado, los varones tienen un ingreso mayor, en promedio, que otros géneros.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31954"/>
                <a:ext cx="3953002" cy="4173819"/>
              </a:xfrm>
              <a:prstGeom prst="rect">
                <a:avLst/>
              </a:prstGeom>
              <a:blipFill>
                <a:blip r:embed="rId5"/>
                <a:stretch>
                  <a:fillRect l="-924" r="-15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áfico 4">
            <a:extLst>
              <a:ext uri="{FF2B5EF4-FFF2-40B4-BE49-F238E27FC236}">
                <a16:creationId xmlns:a16="http://schemas.microsoft.com/office/drawing/2014/main" id="{F9836E08-26FB-4081-BF60-A741390A5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99024" y="2300048"/>
            <a:ext cx="3657600" cy="2743200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504959A6-44F8-4E80-ACDD-28DD6F18F198}"/>
              </a:ext>
            </a:extLst>
          </p:cNvPr>
          <p:cNvCxnSpPr/>
          <p:nvPr/>
        </p:nvCxnSpPr>
        <p:spPr>
          <a:xfrm>
            <a:off x="6033541" y="4204741"/>
            <a:ext cx="0" cy="32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931BB4C1-5070-4773-A70E-7E1342BB6E36}"/>
                  </a:ext>
                </a:extLst>
              </p:cNvPr>
              <p:cNvSpPr txBox="1"/>
              <p:nvPr/>
            </p:nvSpPr>
            <p:spPr>
              <a:xfrm>
                <a:off x="5703757" y="4110814"/>
                <a:ext cx="944380" cy="319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931BB4C1-5070-4773-A70E-7E1342BB6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757" y="4110814"/>
                <a:ext cx="944380" cy="319383"/>
              </a:xfrm>
              <a:prstGeom prst="rect">
                <a:avLst/>
              </a:prstGeom>
              <a:blipFill>
                <a:blip r:embed="rId8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0034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Controlar por una variable cualitativa es como segmentar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831954"/>
                <a:ext cx="4410202" cy="4173819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Incorporar predictores cualitativos es como “segmentar”: calcular la regresión en las distintas categorías.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Si, a diferencia del ejemplo anterior, hay correlación entre los predictores, el beta puede cambiar mucho.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nos interesa la inferencia (por ejemplo estimar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), es muy importante pensar qué variables incluir o no en la regresión.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831954"/>
                <a:ext cx="4410202" cy="4173819"/>
              </a:xfrm>
              <a:prstGeom prst="rect">
                <a:avLst/>
              </a:prstGeom>
              <a:blipFill>
                <a:blip r:embed="rId3"/>
                <a:stretch>
                  <a:fillRect l="-829" r="-165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áfico 6">
            <a:extLst>
              <a:ext uri="{FF2B5EF4-FFF2-40B4-BE49-F238E27FC236}">
                <a16:creationId xmlns:a16="http://schemas.microsoft.com/office/drawing/2014/main" id="{1026CB5A-3BD4-47CA-89AE-986AD37B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16185" y="831954"/>
            <a:ext cx="4106056" cy="307954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37F32A2-2AF1-46EF-A235-5279018DA656}"/>
              </a:ext>
            </a:extLst>
          </p:cNvPr>
          <p:cNvSpPr txBox="1"/>
          <p:nvPr/>
        </p:nvSpPr>
        <p:spPr>
          <a:xfrm>
            <a:off x="4816186" y="3840460"/>
            <a:ext cx="4106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chemeClr val="accent2"/>
                </a:solidFill>
                <a:latin typeface="Proxima Nova" panose="020B0604020202020204" charset="0"/>
              </a:rPr>
              <a:t>En esta figura se muestra una simulación del ingreso como función de las horas semanales dedicadas a jugar al futbol. Parece haber una asociación positiva (línea negra), pero que surge porque los varones en promedio (i) ganan más y (</a:t>
            </a:r>
            <a:r>
              <a:rPr lang="es-MX" sz="1100" dirty="0" err="1">
                <a:solidFill>
                  <a:schemeClr val="accent2"/>
                </a:solidFill>
                <a:latin typeface="Proxima Nova" panose="020B0604020202020204" charset="0"/>
              </a:rPr>
              <a:t>ii</a:t>
            </a:r>
            <a:r>
              <a:rPr lang="es-MX" sz="1100" dirty="0">
                <a:solidFill>
                  <a:schemeClr val="accent2"/>
                </a:solidFill>
                <a:latin typeface="Proxima Nova" panose="020B0604020202020204" charset="0"/>
              </a:rPr>
              <a:t>) juegan más al futbol. Al controlar por sexo vemos que la verdadera relación es negativa.</a:t>
            </a:r>
            <a:endParaRPr lang="es-AR" sz="110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14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36398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¿Qué hacemos si la variable cualitativa tiene más de dos categorías?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214203"/>
                <a:ext cx="8520599" cy="379157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Creamos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s-MX" sz="1600" dirty="0"/>
                  <a:t> variables indicadoras auxiliares. La clase enésima es el “caso base”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Por ejemplo, la condición de actividad puede ser ocupado, desocupado o inactivo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600" dirty="0"/>
                  <a:t> identifica a las personas ocupadas. Es 1 si es ocupada, 0 en caso contrario. La ordenada al origen de las ocupadas va a 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s-MX" sz="1600" dirty="0"/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MX" sz="1600" dirty="0"/>
                  <a:t> identifica a las desocupadas. Es 1 si es desocupada, 0 en caso contrario. La ordenada al origen de las desocupadas va a 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MX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s-MX" sz="12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La categoría restante (personas inactivas) funciona como base o referencia. La ordenada 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sz="16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214203"/>
                <a:ext cx="8520599" cy="3791570"/>
              </a:xfrm>
              <a:prstGeom prst="rect">
                <a:avLst/>
              </a:prstGeom>
              <a:blipFill>
                <a:blip r:embed="rId3"/>
                <a:stretch>
                  <a:fillRect l="-42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áfico 4" descr="Configuración contorno">
            <a:extLst>
              <a:ext uri="{FF2B5EF4-FFF2-40B4-BE49-F238E27FC236}">
                <a16:creationId xmlns:a16="http://schemas.microsoft.com/office/drawing/2014/main" id="{E2B77A6A-39EA-44E6-AC87-ADA3C1A21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74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 </a:t>
            </a:r>
            <a:r>
              <a:rPr lang="en-GB" dirty="0" err="1"/>
              <a:t>sólo</a:t>
            </a:r>
            <a:r>
              <a:rPr lang="en-GB" dirty="0"/>
              <a:t> </a:t>
            </a:r>
            <a:r>
              <a:rPr lang="en-GB" dirty="0" err="1"/>
              <a:t>podemos</a:t>
            </a:r>
            <a:r>
              <a:rPr lang="en-GB" dirty="0"/>
              <a:t> mover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intercepto</a:t>
            </a:r>
            <a:r>
              <a:rPr lang="en-GB" dirty="0"/>
              <a:t>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6669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IV. </a:t>
            </a:r>
            <a:r>
              <a:rPr lang="en-GB" dirty="0" err="1"/>
              <a:t>Términos</a:t>
            </a:r>
            <a:r>
              <a:rPr lang="en-GB" dirty="0"/>
              <a:t> de </a:t>
            </a:r>
            <a:r>
              <a:rPr lang="en-GB" dirty="0" err="1"/>
              <a:t>interacción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4" name="Google Shape;121;p21">
            <a:extLst>
              <a:ext uri="{FF2B5EF4-FFF2-40B4-BE49-F238E27FC236}">
                <a16:creationId xmlns:a16="http://schemas.microsoft.com/office/drawing/2014/main" id="{750918C7-7FD7-4DBE-BC85-5FBD6DA496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3364758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tx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8" name="Google Shape;198;p34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311700" y="445025"/>
                <a:ext cx="8520600" cy="5727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98" name="Google Shape;198;p3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11700" y="445025"/>
                <a:ext cx="8520600" cy="572700"/>
              </a:xfrm>
              <a:prstGeom prst="rect">
                <a:avLst/>
              </a:prstGeom>
              <a:blipFill>
                <a:blip r:embed="rId3"/>
                <a:stretch>
                  <a:fillRect b="-425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Google Shape;182;p31">
                <a:extLst>
                  <a:ext uri="{FF2B5EF4-FFF2-40B4-BE49-F238E27FC236}">
                    <a16:creationId xmlns:a16="http://schemas.microsoft.com/office/drawing/2014/main" id="{3C23CEED-6DAE-4156-A93D-4E4151381A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1699" y="1152474"/>
                <a:ext cx="8435062" cy="3644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800"/>
                  <a:buFont typeface="Proxima Nova"/>
                  <a:buChar char="●"/>
                  <a:defRPr sz="18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●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○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1400"/>
                  <a:buFont typeface="Proxima Nova"/>
                  <a:buChar char="■"/>
                  <a:defRPr sz="1400" b="0" i="0" u="none" strike="noStrike" cap="none">
                    <a:solidFill>
                      <a:schemeClr val="accent3"/>
                    </a:solidFill>
                    <a:latin typeface="Proxima Nova"/>
                    <a:ea typeface="Proxima Nova"/>
                    <a:cs typeface="Proxima Nova"/>
                    <a:sym typeface="Proxima Nova"/>
                  </a:defRPr>
                </a:lvl9pPr>
              </a:lstStyle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Un término de interacción nos permite capturar que los efectos de una variable (por ejemplo,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) sobre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pueden depender de otra variable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MX" dirty="0"/>
                  <a:t>).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Podría pasar que sumar horas de trabajo remunerado tuviese un efecto distinto para mujeres y varones.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Con solo incorporar la variable sexo, sabemos que a igual cantidad de horas los varones ganan más. Pero podría suceder que la relación entre ambas variables fuese más compleja, y la diferencia se volviera más/menos pronunciada a medida que aumentan/disminuyen las horas trabajadas.</a:t>
                </a:r>
              </a:p>
            </p:txBody>
          </p:sp>
        </mc:Choice>
        <mc:Fallback xmlns="">
          <p:sp>
            <p:nvSpPr>
              <p:cNvPr id="7" name="Google Shape;182;p31">
                <a:extLst>
                  <a:ext uri="{FF2B5EF4-FFF2-40B4-BE49-F238E27FC236}">
                    <a16:creationId xmlns:a16="http://schemas.microsoft.com/office/drawing/2014/main" id="{3C23CEED-6DAE-4156-A93D-4E4151381A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99" y="1152474"/>
                <a:ext cx="8435062" cy="3644377"/>
              </a:xfrm>
              <a:prstGeom prst="rect">
                <a:avLst/>
              </a:prstGeom>
              <a:blipFill>
                <a:blip r:embed="rId4"/>
                <a:stretch>
                  <a:fillRect l="-434" r="-72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86FAA347-D1FD-4521-8A6E-74F1E0ADFEDA}"/>
              </a:ext>
            </a:extLst>
          </p:cNvPr>
          <p:cNvSpPr/>
          <p:nvPr/>
        </p:nvSpPr>
        <p:spPr>
          <a:xfrm>
            <a:off x="5456420" y="445025"/>
            <a:ext cx="1094282" cy="634267"/>
          </a:xfrm>
          <a:prstGeom prst="roundRect">
            <a:avLst/>
          </a:prstGeom>
          <a:solidFill>
            <a:srgbClr val="63D29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51C6F8FF-2C87-457E-BBAF-3F118F545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39848" y="805812"/>
            <a:ext cx="4873630" cy="3655222"/>
          </a:xfrm>
          <a:prstGeom prst="rect">
            <a:avLst/>
          </a:prstGeom>
        </p:spPr>
      </p:pic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Incorporar una interacción modifica la pendiente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1" y="710426"/>
                <a:ext cx="3789438" cy="4173819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s-MX" dirty="0"/>
              </a:p>
              <a:p>
                <a:pPr marL="0" indent="0" algn="ctr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MX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d>
                      <m:d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MX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s-MX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dirty="0"/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MX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MX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Con variables continuas es análogo.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Para los varones, aumentar las horas implica un aumento del ingreso mayor que para las mujeres (ganan más por hora). </a:t>
                </a:r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1" y="710426"/>
                <a:ext cx="3789438" cy="4173819"/>
              </a:xfrm>
              <a:prstGeom prst="rect">
                <a:avLst/>
              </a:prstGeom>
              <a:blipFill>
                <a:blip r:embed="rId5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504959A6-44F8-4E80-ACDD-28DD6F18F198}"/>
              </a:ext>
            </a:extLst>
          </p:cNvPr>
          <p:cNvCxnSpPr>
            <a:cxnSpLocks/>
          </p:cNvCxnSpPr>
          <p:nvPr/>
        </p:nvCxnSpPr>
        <p:spPr>
          <a:xfrm>
            <a:off x="4677885" y="3322265"/>
            <a:ext cx="0" cy="32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931BB4C1-5070-4773-A70E-7E1342BB6E36}"/>
                  </a:ext>
                </a:extLst>
              </p:cNvPr>
              <p:cNvSpPr txBox="1"/>
              <p:nvPr/>
            </p:nvSpPr>
            <p:spPr>
              <a:xfrm>
                <a:off x="4228180" y="3500925"/>
                <a:ext cx="532151" cy="319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931BB4C1-5070-4773-A70E-7E1342BB6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180" y="3500925"/>
                <a:ext cx="532151" cy="319383"/>
              </a:xfrm>
              <a:prstGeom prst="rect">
                <a:avLst/>
              </a:prstGeom>
              <a:blipFill>
                <a:blip r:embed="rId6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BAE2FFB7-D5EC-4B72-B169-71A1F52AC11D}"/>
                  </a:ext>
                </a:extLst>
              </p:cNvPr>
              <p:cNvSpPr txBox="1"/>
              <p:nvPr/>
            </p:nvSpPr>
            <p:spPr>
              <a:xfrm>
                <a:off x="8012303" y="1593112"/>
                <a:ext cx="11316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BAE2FFB7-D5EC-4B72-B169-71A1F52AC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2303" y="1593112"/>
                <a:ext cx="1131697" cy="307777"/>
              </a:xfrm>
              <a:prstGeom prst="rect">
                <a:avLst/>
              </a:prstGeom>
              <a:blipFill>
                <a:blip r:embed="rId7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A69AED18-26DB-43B5-8316-362170CBB410}"/>
              </a:ext>
            </a:extLst>
          </p:cNvPr>
          <p:cNvCxnSpPr>
            <a:cxnSpLocks/>
          </p:cNvCxnSpPr>
          <p:nvPr/>
        </p:nvCxnSpPr>
        <p:spPr>
          <a:xfrm flipH="1">
            <a:off x="8012303" y="1285335"/>
            <a:ext cx="9994" cy="9556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1E95A62E-9D69-49EE-BD10-2BB9A4F12A67}"/>
                  </a:ext>
                </a:extLst>
              </p:cNvPr>
              <p:cNvSpPr txBox="1"/>
              <p:nvPr/>
            </p:nvSpPr>
            <p:spPr>
              <a:xfrm>
                <a:off x="4992320" y="1244896"/>
                <a:ext cx="182630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𝑃𝑒𝑛𝑑𝑖𝑒𝑛𝑡𝑒</m:t>
                      </m:r>
                      <m:r>
                        <a:rPr lang="es-MX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 </m:t>
                      </m:r>
                      <m:sSub>
                        <m:sSubPr>
                          <m:ctrlP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s-AR" dirty="0">
                  <a:solidFill>
                    <a:schemeClr val="accent5"/>
                  </a:solidFill>
                </a:endParaRPr>
              </a:p>
            </p:txBody>
          </p:sp>
        </mc:Choice>
        <mc:Fallback xmlns="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1E95A62E-9D69-49EE-BD10-2BB9A4F12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320" y="1244896"/>
                <a:ext cx="1826301" cy="307777"/>
              </a:xfrm>
              <a:prstGeom prst="rect">
                <a:avLst/>
              </a:prstGeom>
              <a:blipFill>
                <a:blip r:embed="rId8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29D2332D-7F39-4CD5-9F53-407319EB34CC}"/>
                  </a:ext>
                </a:extLst>
              </p:cNvPr>
              <p:cNvSpPr txBox="1"/>
              <p:nvPr/>
            </p:nvSpPr>
            <p:spPr>
              <a:xfrm>
                <a:off x="6818621" y="2852965"/>
                <a:ext cx="182630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solidFill>
                            <a:srgbClr val="579BB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𝑃𝑒𝑛𝑑𝑖𝑒𝑛𝑡𝑒</m:t>
                      </m:r>
                      <m:r>
                        <a:rPr lang="es-MX" b="0" i="1" smtClean="0">
                          <a:solidFill>
                            <a:srgbClr val="579BB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 </m:t>
                      </m:r>
                      <m:sSub>
                        <m:sSubPr>
                          <m:ctrlPr>
                            <a:rPr lang="es-MX" b="0" i="1" smtClean="0">
                              <a:solidFill>
                                <a:srgbClr val="579BBD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solidFill>
                                <a:srgbClr val="579BBD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solidFill>
                                <a:srgbClr val="579BBD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AR" dirty="0">
                  <a:solidFill>
                    <a:srgbClr val="579BBD"/>
                  </a:solidFill>
                </a:endParaRPr>
              </a:p>
            </p:txBody>
          </p:sp>
        </mc:Choice>
        <mc:Fallback xmlns=""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29D2332D-7F39-4CD5-9F53-407319EB3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8621" y="2852965"/>
                <a:ext cx="1826301" cy="307777"/>
              </a:xfrm>
              <a:prstGeom prst="rect">
                <a:avLst/>
              </a:prstGeom>
              <a:blipFill>
                <a:blip r:embed="rId9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adroTexto 17">
            <a:extLst>
              <a:ext uri="{FF2B5EF4-FFF2-40B4-BE49-F238E27FC236}">
                <a16:creationId xmlns:a16="http://schemas.microsoft.com/office/drawing/2014/main" id="{79A5FB49-830D-488A-9E70-7F56EF810791}"/>
              </a:ext>
            </a:extLst>
          </p:cNvPr>
          <p:cNvSpPr txBox="1"/>
          <p:nvPr/>
        </p:nvSpPr>
        <p:spPr>
          <a:xfrm>
            <a:off x="6065365" y="4461034"/>
            <a:ext cx="15065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>
                <a:solidFill>
                  <a:schemeClr val="accent2"/>
                </a:solidFill>
              </a:rPr>
              <a:t>[datos simulados]</a:t>
            </a:r>
            <a:endParaRPr lang="es-AR" sz="1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36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7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V. Test de </a:t>
            </a:r>
            <a:r>
              <a:rPr lang="en-GB" dirty="0" err="1"/>
              <a:t>hipótesis</a:t>
            </a:r>
            <a:r>
              <a:rPr lang="en-GB" dirty="0"/>
              <a:t>. </a:t>
            </a:r>
            <a:r>
              <a:rPr lang="en-GB" dirty="0" err="1"/>
              <a:t>Significatividad</a:t>
            </a:r>
            <a:r>
              <a:rPr lang="en-GB" dirty="0"/>
              <a:t> global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968292"/>
                <a:ext cx="8442558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Ahora que tenemos múltiples predictores, además de testear si cada uno tiene una relación estadísticamente significativa con </a:t>
                </a:r>
                <a14:m>
                  <m:oMath xmlns:m="http://schemas.openxmlformats.org/officeDocument/2006/math">
                    <m:r>
                      <a:rPr lang="es-MX" sz="1600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sz="1600" dirty="0"/>
                  <a:t> vamos a chequear si el modelo es </a:t>
                </a:r>
                <a:r>
                  <a:rPr lang="es-MX" sz="1600" dirty="0">
                    <a:highlight>
                      <a:srgbClr val="63D297"/>
                    </a:highlight>
                  </a:rPr>
                  <a:t>globalmente significativo</a:t>
                </a:r>
                <a:r>
                  <a:rPr lang="es-MX" sz="1600" dirty="0"/>
                  <a:t>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El test va a tener las siguientes hipótesis: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b="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600" b="0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Es análogo a pensar si 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sz="1600" dirty="0"/>
                  <a:t> es positivo de casualidad o si es significativo.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600" dirty="0"/>
                  <a:t>El resultado del test va a aparecer en el output de R junto al estadístico del </a:t>
                </a:r>
                <a:r>
                  <a:rPr lang="es-MX" sz="1600" dirty="0">
                    <a:highlight>
                      <a:srgbClr val="63D297"/>
                    </a:highlight>
                  </a:rPr>
                  <a:t>test (F)</a:t>
                </a:r>
                <a:r>
                  <a:rPr lang="es-MX" sz="1600" dirty="0"/>
                  <a:t>, y como siempre vamos a buscar un p-valor bajo.</a:t>
                </a:r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968292"/>
                <a:ext cx="8442558" cy="3814056"/>
              </a:xfrm>
              <a:prstGeom prst="rect">
                <a:avLst/>
              </a:prstGeom>
              <a:blipFill>
                <a:blip r:embed="rId3"/>
                <a:stretch>
                  <a:fillRect l="-4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311699" y="137726"/>
                <a:ext cx="8337625" cy="5727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dirty="0"/>
                  <a:t>El modelo en su conjunto, ¿predice una buena parte de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?</a:t>
                </a:r>
                <a:endParaRPr dirty="0"/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11699" y="137726"/>
                <a:ext cx="8337625" cy="572700"/>
              </a:xfrm>
              <a:prstGeom prst="rect">
                <a:avLst/>
              </a:prstGeom>
              <a:blipFill>
                <a:blip r:embed="rId4"/>
                <a:stretch>
                  <a:fillRect l="-1170" r="-512" b="-1595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174ACCAF-6250-4395-BC6D-A3E9A4C3D17F}"/>
                  </a:ext>
                </a:extLst>
              </p:cNvPr>
              <p:cNvSpPr txBox="1"/>
              <p:nvPr/>
            </p:nvSpPr>
            <p:spPr>
              <a:xfrm>
                <a:off x="667063" y="2373149"/>
                <a:ext cx="7967759" cy="2660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=0 ∀</m:t>
                    </m:r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“Todos los coeficientes son 0. El modelo en su conjunto no es significativo.”</a:t>
                </a:r>
              </a:p>
            </p:txBody>
          </p:sp>
        </mc:Choice>
        <mc:Fallback xmlns="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174ACCAF-6250-4395-BC6D-A3E9A4C3D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063" y="2373149"/>
                <a:ext cx="7967759" cy="266035"/>
              </a:xfrm>
              <a:prstGeom prst="rect">
                <a:avLst/>
              </a:prstGeom>
              <a:blipFill>
                <a:blip r:embed="rId5"/>
                <a:stretch>
                  <a:fillRect l="-842" t="-18182" r="-918" b="-43182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DACAEB48-2ECD-4213-B466-6261E5E86E98}"/>
                  </a:ext>
                </a:extLst>
              </p:cNvPr>
              <p:cNvSpPr txBox="1"/>
              <p:nvPr/>
            </p:nvSpPr>
            <p:spPr>
              <a:xfrm>
                <a:off x="667062" y="2685164"/>
                <a:ext cx="5651484" cy="2660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𝑎𝑙𝑔</m:t>
                        </m:r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ú</m:t>
                        </m:r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sz="16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s-MX" sz="16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s-AR" sz="1600" dirty="0">
                    <a:solidFill>
                      <a:schemeClr val="accent3"/>
                    </a:solidFill>
                    <a:latin typeface="Proxima Nova" panose="020B0604020202020204" charset="0"/>
                  </a:rPr>
                  <a:t> “El modelo es estadísticamente significativo”</a:t>
                </a:r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DACAEB48-2ECD-4213-B466-6261E5E86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062" y="2685164"/>
                <a:ext cx="5651484" cy="266035"/>
              </a:xfrm>
              <a:prstGeom prst="rect">
                <a:avLst/>
              </a:prstGeom>
              <a:blipFill>
                <a:blip r:embed="rId6"/>
                <a:stretch>
                  <a:fillRect l="-1185" t="-18182" b="-43182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32009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VI. </a:t>
            </a:r>
            <a:r>
              <a:rPr lang="en-GB" dirty="0" err="1"/>
              <a:t>Multicolinealidad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2;p31">
            <a:extLst>
              <a:ext uri="{FF2B5EF4-FFF2-40B4-BE49-F238E27FC236}">
                <a16:creationId xmlns:a16="http://schemas.microsoft.com/office/drawing/2014/main" id="{128ED185-3F59-40E3-A553-2A3254C4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968292"/>
            <a:ext cx="8442558" cy="38140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/>
              <a:t>Los predictores podrían estar correlacionados entre sí, lo que llamamos “</a:t>
            </a:r>
            <a:r>
              <a:rPr lang="es-MX" dirty="0">
                <a:highlight>
                  <a:srgbClr val="63D297"/>
                </a:highlight>
              </a:rPr>
              <a:t>multicolinealidad</a:t>
            </a:r>
            <a:r>
              <a:rPr lang="es-MX" dirty="0"/>
              <a:t>”.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/>
              <a:t>Esto es un problema. Hace que sea más difícil “aislar” el efecto de cada uno, reduciendo la precisión de las estimaciones.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/>
              <a:t>Podemos identificarla con el </a:t>
            </a:r>
            <a:r>
              <a:rPr lang="es-MX" dirty="0">
                <a:highlight>
                  <a:srgbClr val="63D297"/>
                </a:highlight>
              </a:rPr>
              <a:t>VIF</a:t>
            </a:r>
            <a:r>
              <a:rPr lang="es-MX" dirty="0"/>
              <a:t> (</a:t>
            </a:r>
            <a:r>
              <a:rPr lang="es-MX" dirty="0" err="1"/>
              <a:t>variance</a:t>
            </a:r>
            <a:r>
              <a:rPr lang="es-MX" dirty="0"/>
              <a:t> </a:t>
            </a:r>
            <a:r>
              <a:rPr lang="es-MX" dirty="0" err="1"/>
              <a:t>inflation</a:t>
            </a:r>
            <a:r>
              <a:rPr lang="es-MX" dirty="0"/>
              <a:t> factor), que mide en qué medida se incrementa la variabilidad de cada coeficiente estimado como consecuencia de la multicolinealidad. Se considera problemático si es mayor a 5 o 10.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s-MX" dirty="0"/>
              <a:t>Si hay multicolinealidad, podemos eliminar alguna de las variables o combinarlas (por ejemplo, promediarlas).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s-MX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Google Shape;153;p27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311700" y="137726"/>
                <a:ext cx="7693048" cy="5727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 fontScale="90000"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dirty="0"/>
                  <a:t>Tener </a:t>
                </a:r>
                <a:r>
                  <a:rPr lang="en-GB" dirty="0" err="1"/>
                  <a:t>varias</a:t>
                </a:r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GB" dirty="0"/>
                  <a:t> require un </a:t>
                </a:r>
                <a:r>
                  <a:rPr lang="en-GB" dirty="0" err="1"/>
                  <a:t>cuidado</a:t>
                </a:r>
                <a:r>
                  <a:rPr lang="en-GB" dirty="0"/>
                  <a:t> </a:t>
                </a:r>
                <a:r>
                  <a:rPr lang="en-GB" dirty="0" err="1"/>
                  <a:t>adicional</a:t>
                </a:r>
                <a:endParaRPr dirty="0"/>
              </a:p>
            </p:txBody>
          </p:sp>
        </mc:Choice>
        <mc:Fallback xmlns="">
          <p:sp>
            <p:nvSpPr>
              <p:cNvPr id="153" name="Google Shape;153;p2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11700" y="137726"/>
                <a:ext cx="7693048" cy="572700"/>
              </a:xfrm>
              <a:prstGeom prst="rect">
                <a:avLst/>
              </a:prstGeom>
              <a:blipFill>
                <a:blip r:embed="rId3"/>
                <a:stretch>
                  <a:fillRect l="-1268" b="-1595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8343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Google Shape;262;p45"/>
              <p:cNvSpPr txBox="1">
                <a:spLocks noGrp="1"/>
              </p:cNvSpPr>
              <p:nvPr>
                <p:ph type="title"/>
              </p:nvPr>
            </p:nvSpPr>
            <p:spPr>
              <a:xfrm>
                <a:off x="510450" y="2057400"/>
                <a:ext cx="8123100" cy="7788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b" anchorCtr="0">
                <a:norm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dirty="0"/>
                  <a:t>VII. </a:t>
                </a:r>
                <a:r>
                  <a:rPr lang="en-GB" dirty="0" err="1"/>
                  <a:t>Bondad</a:t>
                </a:r>
                <a:r>
                  <a:rPr lang="en-GB" dirty="0"/>
                  <a:t> de </a:t>
                </a:r>
                <a:r>
                  <a:rPr lang="en-GB" dirty="0" err="1"/>
                  <a:t>ajuste</a:t>
                </a:r>
                <a:r>
                  <a:rPr lang="en-GB" dirty="0"/>
                  <a:t>: </a:t>
                </a:r>
                <a:r>
                  <a:rPr lang="en-GB" dirty="0" err="1"/>
                  <a:t>el</a:t>
                </a:r>
                <a:r>
                  <a:rPr lang="en-GB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dirty="0"/>
                  <a:t> ajustado</a:t>
                </a:r>
                <a:endParaRPr dirty="0"/>
              </a:p>
            </p:txBody>
          </p:sp>
        </mc:Choice>
        <mc:Fallback xmlns="">
          <p:sp>
            <p:nvSpPr>
              <p:cNvPr id="262" name="Google Shape;262;p45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10450" y="2057400"/>
                <a:ext cx="8123100" cy="778800"/>
              </a:xfrm>
              <a:prstGeom prst="rect">
                <a:avLst/>
              </a:prstGeom>
              <a:blipFill>
                <a:blip r:embed="rId3"/>
                <a:stretch>
                  <a:fillRect l="-2327" b="-25197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El</a:t>
                </a:r>
                <a:r>
                  <a:rPr lang="es-MX" b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i="1" dirty="0"/>
                  <a:t> </a:t>
                </a:r>
                <a:r>
                  <a:rPr lang="es-MX" dirty="0"/>
                  <a:t>siempre aumenta al agregar variables.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Entonces, si lo usamos para decidir si incluir nuevas variables hay riesgo de </a:t>
                </a:r>
                <a:r>
                  <a:rPr lang="es-MX" dirty="0" err="1"/>
                  <a:t>overfitting</a:t>
                </a:r>
                <a:r>
                  <a:rPr lang="es-MX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Podríamos usar otras métricas, o </a:t>
                </a:r>
                <a:r>
                  <a:rPr lang="es-MX" i="1" dirty="0"/>
                  <a:t>ajustar</a:t>
                </a:r>
                <a:r>
                  <a:rPr lang="es-MX" dirty="0"/>
                  <a:t> 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dirty="0"/>
                  <a:t> del siguiente modo: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𝑎𝑗𝑢𝑠𝑡𝑎𝑑𝑜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</m:num>
                        <m:den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𝑇𝑆𝑆</m:t>
                          </m:r>
                        </m:den>
                      </m:f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s-MX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s-MX" dirty="0"/>
                  <a:t>donde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s-MX" dirty="0"/>
                  <a:t> es el tamaño de muestra,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s-MX" dirty="0"/>
                  <a:t> la cantidad de variables, </a:t>
                </a:r>
                <a14:m>
                  <m:oMath xmlns:m="http://schemas.openxmlformats.org/officeDocument/2006/math">
                    <m:r>
                      <a:rPr lang="es-MX" b="0" i="1" dirty="0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s-MX" i="1" dirty="0" smtClean="0">
                        <a:latin typeface="Cambria Math" panose="02040503050406030204" pitchFamily="18" charset="0"/>
                      </a:rPr>
                      <m:t>𝑆𝑆</m:t>
                    </m:r>
                  </m:oMath>
                </a14:m>
                <a:r>
                  <a:rPr lang="es-MX" dirty="0"/>
                  <a:t> la suma de cuadrados no explicada y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𝑇𝑆𝑆</m:t>
                    </m:r>
                  </m:oMath>
                </a14:m>
                <a:r>
                  <a:rPr lang="es-MX" dirty="0"/>
                  <a:t> la suma de cuadrados total.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Así, el indicador solo crece si la incorporación de variables se compensa con una caída lo suficientemente alta de la variabilidad no explicada.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s-MX" sz="1800" dirty="0"/>
              </a:p>
            </p:txBody>
          </p:sp>
        </mc:Choice>
        <mc:Fallback xmlns="">
          <p:sp>
            <p:nvSpPr>
              <p:cNvPr id="6" name="Google Shape;182;p31">
                <a:extLst>
                  <a:ext uri="{FF2B5EF4-FFF2-40B4-BE49-F238E27FC236}">
                    <a16:creationId xmlns:a16="http://schemas.microsoft.com/office/drawing/2014/main" id="{128ED185-3F59-40E3-A553-2A3254C45D8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968292"/>
                <a:ext cx="8442558" cy="3814056"/>
              </a:xfrm>
              <a:prstGeom prst="rect">
                <a:avLst/>
              </a:prstGeom>
              <a:blipFill>
                <a:blip r:embed="rId3"/>
                <a:stretch>
                  <a:fillRect l="-57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137726"/>
            <a:ext cx="769304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Complejizamos la métrica de precisión</a:t>
            </a:r>
            <a:endParaRPr dirty="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46B10A2C-32E6-49FC-A2B7-813B5B3093F2}"/>
              </a:ext>
            </a:extLst>
          </p:cNvPr>
          <p:cNvSpPr/>
          <p:nvPr/>
        </p:nvSpPr>
        <p:spPr>
          <a:xfrm>
            <a:off x="8437013" y="2685399"/>
            <a:ext cx="36000" cy="36000"/>
          </a:xfrm>
          <a:prstGeom prst="ellipse">
            <a:avLst/>
          </a:prstGeom>
          <a:solidFill>
            <a:srgbClr val="999999">
              <a:alpha val="30196"/>
            </a:srgb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59928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 semana que viene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6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clase</a:t>
            </a:r>
            <a:r>
              <a:rPr lang="en-GB" dirty="0"/>
              <a:t> que </a:t>
            </a:r>
            <a:r>
              <a:rPr lang="en-GB" dirty="0" err="1"/>
              <a:t>viene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288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Teórico</a:t>
            </a:r>
            <a:r>
              <a:rPr lang="en-GB" dirty="0"/>
              <a:t>: </a:t>
            </a:r>
            <a:r>
              <a:rPr lang="es-MX" dirty="0"/>
              <a:t>Clasificación (regresión logística)</a:t>
            </a:r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Práctico</a:t>
            </a:r>
            <a:r>
              <a:rPr lang="en-GB" dirty="0"/>
              <a:t>: resolver </a:t>
            </a:r>
            <a:r>
              <a:rPr lang="en-GB" dirty="0" err="1"/>
              <a:t>práctica</a:t>
            </a:r>
            <a:r>
              <a:rPr lang="en-GB" dirty="0"/>
              <a:t> </a:t>
            </a:r>
            <a:r>
              <a:rPr lang="en-GB" dirty="0" err="1"/>
              <a:t>independiente</a:t>
            </a:r>
            <a:r>
              <a:rPr lang="en-GB" dirty="0"/>
              <a:t>. Traer </a:t>
            </a:r>
            <a:r>
              <a:rPr lang="en-GB" dirty="0" err="1"/>
              <a:t>dudas</a:t>
            </a:r>
            <a:r>
              <a:rPr lang="en-GB" dirty="0"/>
              <a:t> y/o </a:t>
            </a:r>
            <a:r>
              <a:rPr lang="en-GB" dirty="0" err="1"/>
              <a:t>comentarios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F45C827A-3A05-4E8E-B492-D5234049AD61}"/>
              </a:ext>
            </a:extLst>
          </p:cNvPr>
          <p:cNvGrpSpPr/>
          <p:nvPr/>
        </p:nvGrpSpPr>
        <p:grpSpPr>
          <a:xfrm>
            <a:off x="1069512" y="1825828"/>
            <a:ext cx="6988459" cy="2954374"/>
            <a:chOff x="1069512" y="1825828"/>
            <a:chExt cx="6988459" cy="2954374"/>
          </a:xfrm>
        </p:grpSpPr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A088BB77-3BEC-4F9F-9F69-944FB2B963F3}"/>
                </a:ext>
              </a:extLst>
            </p:cNvPr>
            <p:cNvGrpSpPr/>
            <p:nvPr/>
          </p:nvGrpSpPr>
          <p:grpSpPr>
            <a:xfrm>
              <a:off x="1069512" y="1825828"/>
              <a:ext cx="6988459" cy="2954374"/>
              <a:chOff x="367259" y="1400935"/>
              <a:chExt cx="6988459" cy="2954374"/>
            </a:xfrm>
          </p:grpSpPr>
          <p:sp>
            <p:nvSpPr>
              <p:cNvPr id="35" name="Rectángulo: esquinas redondeadas 34">
                <a:extLst>
                  <a:ext uri="{FF2B5EF4-FFF2-40B4-BE49-F238E27FC236}">
                    <a16:creationId xmlns:a16="http://schemas.microsoft.com/office/drawing/2014/main" id="{80A2447E-08F0-4715-8A92-520E66C008A2}"/>
                  </a:ext>
                </a:extLst>
              </p:cNvPr>
              <p:cNvSpPr/>
              <p:nvPr/>
            </p:nvSpPr>
            <p:spPr>
              <a:xfrm>
                <a:off x="2480872" y="140093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Aprendizaje supervisado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6" name="Rectángulo: esquinas redondeadas 35">
                <a:extLst>
                  <a:ext uri="{FF2B5EF4-FFF2-40B4-BE49-F238E27FC236}">
                    <a16:creationId xmlns:a16="http://schemas.microsoft.com/office/drawing/2014/main" id="{128487F2-D8B6-4E52-8337-498F8FB5B146}"/>
                  </a:ext>
                </a:extLst>
              </p:cNvPr>
              <p:cNvSpPr/>
              <p:nvPr/>
            </p:nvSpPr>
            <p:spPr>
              <a:xfrm>
                <a:off x="367259" y="2033042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7" name="Rectángulo: esquinas redondeadas 36">
                <a:extLst>
                  <a:ext uri="{FF2B5EF4-FFF2-40B4-BE49-F238E27FC236}">
                    <a16:creationId xmlns:a16="http://schemas.microsoft.com/office/drawing/2014/main" id="{109A2646-84D5-4AB1-BB5A-32DE4FE6AE45}"/>
                  </a:ext>
                </a:extLst>
              </p:cNvPr>
              <p:cNvSpPr/>
              <p:nvPr/>
            </p:nvSpPr>
            <p:spPr>
              <a:xfrm>
                <a:off x="4736879" y="203210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Clasificación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8" name="Hexágono 37">
                <a:extLst>
                  <a:ext uri="{FF2B5EF4-FFF2-40B4-BE49-F238E27FC236}">
                    <a16:creationId xmlns:a16="http://schemas.microsoft.com/office/drawing/2014/main" id="{BD031B1D-4A5C-49A1-8B03-8C5D7F0F7ADD}"/>
                  </a:ext>
                </a:extLst>
              </p:cNvPr>
              <p:cNvSpPr/>
              <p:nvPr/>
            </p:nvSpPr>
            <p:spPr>
              <a:xfrm>
                <a:off x="2180183" y="3527498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lineal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9" name="Rectángulo: esquinas redondeadas 38">
                <a:extLst>
                  <a:ext uri="{FF2B5EF4-FFF2-40B4-BE49-F238E27FC236}">
                    <a16:creationId xmlns:a16="http://schemas.microsoft.com/office/drawing/2014/main" id="{AF034FA1-B2BB-434E-ABFA-8D906D8E3AEA}"/>
                  </a:ext>
                </a:extLst>
              </p:cNvPr>
              <p:cNvSpPr/>
              <p:nvPr/>
            </p:nvSpPr>
            <p:spPr>
              <a:xfrm>
                <a:off x="3974879" y="2798833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50F7C95E-058B-4338-B7E4-094DFB83163D}"/>
                  </a:ext>
                </a:extLst>
              </p:cNvPr>
              <p:cNvCxnSpPr>
                <a:cxnSpLocks/>
                <a:stCxn id="36" idx="2"/>
                <a:endCxn id="46" idx="0"/>
              </p:cNvCxnSpPr>
              <p:nvPr/>
            </p:nvCxnSpPr>
            <p:spPr>
              <a:xfrm>
                <a:off x="1281659" y="2490242"/>
                <a:ext cx="1430895" cy="331749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C70CB3C9-B8A1-43CD-B1A6-A1884D133897}"/>
                  </a:ext>
                </a:extLst>
              </p:cNvPr>
              <p:cNvCxnSpPr>
                <a:cxnSpLocks/>
                <a:stCxn id="35" idx="2"/>
                <a:endCxn id="36" idx="0"/>
              </p:cNvCxnSpPr>
              <p:nvPr/>
            </p:nvCxnSpPr>
            <p:spPr>
              <a:xfrm flipH="1">
                <a:off x="1281659" y="1858135"/>
                <a:ext cx="2113613" cy="174907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BDDB8A03-5FC0-4A11-9353-ECF40D8E4D22}"/>
                  </a:ext>
                </a:extLst>
              </p:cNvPr>
              <p:cNvCxnSpPr>
                <a:cxnSpLocks/>
                <a:stCxn id="35" idx="2"/>
                <a:endCxn id="37" idx="0"/>
              </p:cNvCxnSpPr>
              <p:nvPr/>
            </p:nvCxnSpPr>
            <p:spPr>
              <a:xfrm>
                <a:off x="3395272" y="1858135"/>
                <a:ext cx="2256007" cy="1739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34520F01-DBEA-4749-91DB-66C4A35B24DF}"/>
                  </a:ext>
                </a:extLst>
              </p:cNvPr>
              <p:cNvCxnSpPr>
                <a:cxnSpLocks/>
                <a:stCxn id="37" idx="2"/>
                <a:endCxn id="39" idx="0"/>
              </p:cNvCxnSpPr>
              <p:nvPr/>
            </p:nvCxnSpPr>
            <p:spPr>
              <a:xfrm flipH="1">
                <a:off x="4766879" y="2489305"/>
                <a:ext cx="884400" cy="309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Hexágono 43">
                <a:extLst>
                  <a:ext uri="{FF2B5EF4-FFF2-40B4-BE49-F238E27FC236}">
                    <a16:creationId xmlns:a16="http://schemas.microsoft.com/office/drawing/2014/main" id="{245E4CB7-BE5A-4E6D-9C5B-09FEB1D978A7}"/>
                  </a:ext>
                </a:extLst>
              </p:cNvPr>
              <p:cNvSpPr/>
              <p:nvPr/>
            </p:nvSpPr>
            <p:spPr>
              <a:xfrm>
                <a:off x="4239730" y="3527498"/>
                <a:ext cx="1080000" cy="720000"/>
              </a:xfrm>
              <a:prstGeom prst="hexagon">
                <a:avLst/>
              </a:prstGeom>
              <a:noFill/>
              <a:ln w="28575">
                <a:solidFill>
                  <a:srgbClr val="63D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logística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5" name="Conector recto 44">
                <a:extLst>
                  <a:ext uri="{FF2B5EF4-FFF2-40B4-BE49-F238E27FC236}">
                    <a16:creationId xmlns:a16="http://schemas.microsoft.com/office/drawing/2014/main" id="{BFA4B7B4-FE2F-4C54-805D-98322B6F27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6208" y="3256033"/>
                <a:ext cx="0" cy="270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Rectángulo: esquinas redondeadas 45">
                <a:extLst>
                  <a:ext uri="{FF2B5EF4-FFF2-40B4-BE49-F238E27FC236}">
                    <a16:creationId xmlns:a16="http://schemas.microsoft.com/office/drawing/2014/main" id="{DE41A2D0-A8DC-40F2-98E6-142BEC06B6AE}"/>
                  </a:ext>
                </a:extLst>
              </p:cNvPr>
              <p:cNvSpPr/>
              <p:nvPr/>
            </p:nvSpPr>
            <p:spPr>
              <a:xfrm>
                <a:off x="1920554" y="2821991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7" name="Conector recto 46">
                <a:extLst>
                  <a:ext uri="{FF2B5EF4-FFF2-40B4-BE49-F238E27FC236}">
                    <a16:creationId xmlns:a16="http://schemas.microsoft.com/office/drawing/2014/main" id="{573B2E7A-22E5-4BC5-A984-41F89E5C5E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2554" y="3279191"/>
                <a:ext cx="0" cy="2473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Rectángulo: esquinas redondeadas 47">
                <a:extLst>
                  <a:ext uri="{FF2B5EF4-FFF2-40B4-BE49-F238E27FC236}">
                    <a16:creationId xmlns:a16="http://schemas.microsoft.com/office/drawing/2014/main" id="{211F59A7-7C9E-4271-BDEB-8ED49C3F9A28}"/>
                  </a:ext>
                </a:extLst>
              </p:cNvPr>
              <p:cNvSpPr/>
              <p:nvPr/>
            </p:nvSpPr>
            <p:spPr>
              <a:xfrm>
                <a:off x="2023672" y="3432749"/>
                <a:ext cx="3477717" cy="922560"/>
              </a:xfrm>
              <a:prstGeom prst="roundRect">
                <a:avLst/>
              </a:prstGeom>
              <a:noFill/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49" name="Hexágono 48">
                <a:extLst>
                  <a:ext uri="{FF2B5EF4-FFF2-40B4-BE49-F238E27FC236}">
                    <a16:creationId xmlns:a16="http://schemas.microsoft.com/office/drawing/2014/main" id="{2AC71E53-F17B-4C6C-B8ED-3F18DCFF0311}"/>
                  </a:ext>
                </a:extLst>
              </p:cNvPr>
              <p:cNvSpPr/>
              <p:nvPr/>
            </p:nvSpPr>
            <p:spPr>
              <a:xfrm>
                <a:off x="6275718" y="3526561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LASSO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p:grpSp>
        <p:cxnSp>
          <p:nvCxnSpPr>
            <p:cNvPr id="34" name="Conector recto de flecha 33">
              <a:extLst>
                <a:ext uri="{FF2B5EF4-FFF2-40B4-BE49-F238E27FC236}">
                  <a16:creationId xmlns:a16="http://schemas.microsoft.com/office/drawing/2014/main" id="{81800D77-3BF1-469F-8887-35E056483921}"/>
                </a:ext>
              </a:extLst>
            </p:cNvPr>
            <p:cNvCxnSpPr>
              <a:stCxn id="49" idx="3"/>
              <a:endCxn id="48" idx="3"/>
            </p:cNvCxnSpPr>
            <p:nvPr/>
          </p:nvCxnSpPr>
          <p:spPr>
            <a:xfrm flipH="1">
              <a:off x="6203642" y="4311454"/>
              <a:ext cx="774329" cy="7468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5671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Gracias!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2657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Teórica</a:t>
            </a:r>
            <a:r>
              <a:rPr lang="en-GB" dirty="0"/>
              <a:t> 3: </a:t>
            </a:r>
            <a:r>
              <a:rPr lang="es-MX" dirty="0"/>
              <a:t>Regresión lineal múltiple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Agenda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Google Shape;137;p2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700" y="1152475"/>
                <a:ext cx="8520600" cy="34164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Introducción a la </a:t>
                </a:r>
                <a:r>
                  <a:rPr lang="es-MX" dirty="0">
                    <a:highlight>
                      <a:srgbClr val="63D297"/>
                    </a:highlight>
                  </a:rPr>
                  <a:t>regresión múltiple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Interpretación de </a:t>
                </a:r>
                <a:r>
                  <a:rPr lang="es-MX" dirty="0">
                    <a:highlight>
                      <a:srgbClr val="63D297"/>
                    </a:highlight>
                  </a:rPr>
                  <a:t>coeficientes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Variables independientes </a:t>
                </a:r>
                <a:r>
                  <a:rPr lang="es-MX" dirty="0">
                    <a:highlight>
                      <a:srgbClr val="63D297"/>
                    </a:highlight>
                  </a:rPr>
                  <a:t>cualitativas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Términos de </a:t>
                </a:r>
                <a:r>
                  <a:rPr lang="es-MX" dirty="0">
                    <a:highlight>
                      <a:srgbClr val="63D297"/>
                    </a:highlight>
                  </a:rPr>
                  <a:t>interacción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Test de hipótesis. </a:t>
                </a:r>
                <a:r>
                  <a:rPr lang="es-MX" dirty="0">
                    <a:highlight>
                      <a:srgbClr val="63D297"/>
                    </a:highlight>
                  </a:rPr>
                  <a:t>Significatividad global</a:t>
                </a:r>
                <a:endParaRPr lang="es-MX" dirty="0">
                  <a:highlight>
                    <a:schemeClr val="lt2"/>
                  </a:highlight>
                </a:endParaRP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>
                    <a:highlight>
                      <a:srgbClr val="63D297"/>
                    </a:highlight>
                  </a:rPr>
                  <a:t>Multicolinealidad</a:t>
                </a:r>
              </a:p>
              <a:p>
                <a:pPr marL="457200" lvl="0" indent="-342900" algn="l" rtl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AutoNum type="romanUcPeriod"/>
                </a:pPr>
                <a:r>
                  <a:rPr lang="es-MX" dirty="0"/>
                  <a:t>Bondad de ajuste: 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s-MX" dirty="0"/>
                  <a:t> </a:t>
                </a:r>
                <a:r>
                  <a:rPr lang="es-MX" dirty="0">
                    <a:highlight>
                      <a:srgbClr val="63D297"/>
                    </a:highlight>
                  </a:rPr>
                  <a:t>ajustado</a:t>
                </a:r>
              </a:p>
            </p:txBody>
          </p:sp>
        </mc:Choice>
        <mc:Fallback xmlns="">
          <p:sp>
            <p:nvSpPr>
              <p:cNvPr id="137" name="Google Shape;137;p2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700" y="1152475"/>
                <a:ext cx="8520600" cy="3416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506134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dirty="0"/>
              <a:t>I. </a:t>
            </a:r>
            <a:r>
              <a:rPr lang="es-MX" sz="2600" dirty="0"/>
              <a:t>Introducción a la regresión múltiple</a:t>
            </a:r>
            <a:endParaRPr lang="en-GB" sz="2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Introducción a regresión múltiple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Queremos extender el modelo de regresión lineal simple para incorporar </a:t>
                </a:r>
                <a:r>
                  <a:rPr lang="es-MX" dirty="0">
                    <a:highlight>
                      <a:srgbClr val="63D297"/>
                    </a:highlight>
                  </a:rPr>
                  <a:t>más de un predictor</a:t>
                </a:r>
                <a:r>
                  <a:rPr lang="es-MX" dirty="0"/>
                  <a:t>. 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Es decir, explicar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a partir de un conjunto de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MX" b="0" i="1" dirty="0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MX" b="0" i="1" dirty="0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s-MX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s-MX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¿Por qué no una regresión simple por cada variable?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Los valores predichos y los coeficientes no incorporan el efecto de las demás variables</a:t>
                </a:r>
              </a:p>
              <a:p>
                <a:pPr marL="742950" lvl="1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sz="1800" dirty="0"/>
                  <a:t>Si hay correlación entre las </a:t>
                </a:r>
                <a14:m>
                  <m:oMath xmlns:m="http://schemas.openxmlformats.org/officeDocument/2006/math">
                    <m:r>
                      <a:rPr lang="es-MX" sz="1800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s-MX" sz="1800" dirty="0"/>
                  <a:t>, no estaríamos teniendo en cuenta, por ejemplo, que si varía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MX" sz="1800" dirty="0"/>
                  <a:t> podría variar también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sz="1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s-MX" sz="1800" dirty="0"/>
                  <a:t>, y ello afectar a </a:t>
                </a:r>
                <a14:m>
                  <m:oMath xmlns:m="http://schemas.openxmlformats.org/officeDocument/2006/math">
                    <m:r>
                      <a:rPr lang="es-MX" sz="1800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sz="1800" dirty="0"/>
                  <a:t>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dirty="0"/>
              </a:p>
            </p:txBody>
          </p:sp>
        </mc:Choice>
        <mc:Fallback xmlns="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  <a:blipFill>
                <a:blip r:embed="rId3"/>
                <a:stretch>
                  <a:fillRect l="-42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</a:t>
            </a:r>
            <a:r>
              <a:rPr lang="en-GB" dirty="0" err="1"/>
              <a:t>Interpretación</a:t>
            </a:r>
            <a:r>
              <a:rPr lang="en-GB" dirty="0"/>
              <a:t> de </a:t>
            </a:r>
            <a:r>
              <a:rPr lang="en-GB" dirty="0" err="1"/>
              <a:t>coeficientes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Interpretación de los coeficientes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rm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En el modelo de regresión múltiple incluimos un término por cada uno de los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s-MX" dirty="0"/>
                  <a:t> predictores: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sSub>
                        <m:sSub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s-MX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Ahora, cada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/>
                  <a:t> mide la cantidad de unidades en que esperamos que aumente </a:t>
                </a:r>
                <a14:m>
                  <m:oMath xmlns:m="http://schemas.openxmlformats.org/officeDocument/2006/math">
                    <m:r>
                      <a:rPr lang="es-MX" i="1" dirty="0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s-MX" dirty="0"/>
                  <a:t> ante un aumento unitario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MX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s-MX" dirty="0"/>
                  <a:t>, </a:t>
                </a:r>
                <a:r>
                  <a:rPr lang="es-MX" dirty="0">
                    <a:highlight>
                      <a:srgbClr val="63D297"/>
                    </a:highlight>
                  </a:rPr>
                  <a:t>manteniendo constantes todas las demás</a:t>
                </a:r>
                <a:r>
                  <a:rPr lang="es-MX" dirty="0"/>
                  <a:t> variables.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s-MX" dirty="0"/>
                  <a:t>Veamos esto con más detalle.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dirty="0"/>
              </a:p>
            </p:txBody>
          </p:sp>
        </mc:Choice>
        <mc:Fallback xmlns="">
          <p:sp>
            <p:nvSpPr>
              <p:cNvPr id="4" name="Google Shape;182;p31">
                <a:extLst>
                  <a:ext uri="{FF2B5EF4-FFF2-40B4-BE49-F238E27FC236}">
                    <a16:creationId xmlns:a16="http://schemas.microsoft.com/office/drawing/2014/main" id="{62D46823-7D9B-461E-8F02-9A44652B71AB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152474"/>
                <a:ext cx="8520600" cy="3853300"/>
              </a:xfrm>
              <a:prstGeom prst="rect">
                <a:avLst/>
              </a:prstGeom>
              <a:blipFill>
                <a:blip r:embed="rId3"/>
                <a:stretch>
                  <a:fillRect l="-429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063914"/>
      </p:ext>
    </p:extLst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</TotalTime>
  <Words>1960</Words>
  <Application>Microsoft Office PowerPoint</Application>
  <PresentationFormat>Presentación en pantalla (16:9)</PresentationFormat>
  <Paragraphs>179</Paragraphs>
  <Slides>30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8" baseType="lpstr">
      <vt:lpstr>Cambria Math</vt:lpstr>
      <vt:lpstr>Proxima Nova</vt:lpstr>
      <vt:lpstr>MathJax_Math-italic</vt:lpstr>
      <vt:lpstr>Arial</vt:lpstr>
      <vt:lpstr>Georgia</vt:lpstr>
      <vt:lpstr>Wingdings</vt:lpstr>
      <vt:lpstr>MathJax_Main</vt:lpstr>
      <vt:lpstr>Spearmint</vt:lpstr>
      <vt:lpstr>Módulo 3: Introducción al modelado de datos</vt:lpstr>
      <vt:lpstr>Contenidos por clase</vt:lpstr>
      <vt:lpstr>Nuestra hoja de ruta</vt:lpstr>
      <vt:lpstr>Teórica 3: Regresión lineal múltiple</vt:lpstr>
      <vt:lpstr>Agenda</vt:lpstr>
      <vt:lpstr>I. Introducción a la regresión múltiple</vt:lpstr>
      <vt:lpstr>Introducción a regresión múltiple</vt:lpstr>
      <vt:lpstr>II. Interpretación de coeficientes</vt:lpstr>
      <vt:lpstr>Interpretación de los coeficientes</vt:lpstr>
      <vt:lpstr>Interpretación de los coeficientes</vt:lpstr>
      <vt:lpstr>Por ejemplo, supongamos que queremos estudiar la relación entre los años de educación y el ingreso laboral</vt:lpstr>
      <vt:lpstr>¿Cómo interpretar en caso de que la variable independiente sea cualitativa?</vt:lpstr>
      <vt:lpstr>III. Variables independientes cualitativas</vt:lpstr>
      <vt:lpstr>Variables predictoras cualitativas</vt:lpstr>
      <vt:lpstr>Variables predictoras cualitativas</vt:lpstr>
      <vt:lpstr>Controlar por una variable cualitativa es como segmentar</vt:lpstr>
      <vt:lpstr>¿Qué hacemos si la variable cualitativa tiene más de dos categorías?</vt:lpstr>
      <vt:lpstr>Y sólo podemos mover el intercepto?</vt:lpstr>
      <vt:lpstr>IV. Términos de interacción</vt:lpstr>
      <vt:lpstr>Y=β_0+β_1 X_1+β_2 X_2+β_3 X_1 X_2+ϵ</vt:lpstr>
      <vt:lpstr>Incorporar una interacción modifica la pendiente</vt:lpstr>
      <vt:lpstr>V. Test de hipótesis. Significatividad global</vt:lpstr>
      <vt:lpstr>El modelo en su conjunto, ¿predice una buena parte de Y?</vt:lpstr>
      <vt:lpstr>VI. Multicolinealidad</vt:lpstr>
      <vt:lpstr>Tener varias X require un cuidado adicional</vt:lpstr>
      <vt:lpstr>VII. Bondad de ajuste: el R^2 ajustado</vt:lpstr>
      <vt:lpstr>Complejizamos la métrica de precisión</vt:lpstr>
      <vt:lpstr>La semana que viene</vt:lpstr>
      <vt:lpstr>La clase que viene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Valentín Álvarez</cp:lastModifiedBy>
  <cp:revision>91</cp:revision>
  <dcterms:modified xsi:type="dcterms:W3CDTF">2025-04-09T14:51:54Z</dcterms:modified>
</cp:coreProperties>
</file>