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4"/>
  </p:notesMasterIdLst>
  <p:sldIdLst>
    <p:sldId id="256" r:id="rId2"/>
    <p:sldId id="264" r:id="rId3"/>
    <p:sldId id="345" r:id="rId4"/>
    <p:sldId id="265" r:id="rId5"/>
    <p:sldId id="267" r:id="rId6"/>
    <p:sldId id="337" r:id="rId7"/>
    <p:sldId id="346" r:id="rId8"/>
    <p:sldId id="351" r:id="rId9"/>
    <p:sldId id="355" r:id="rId10"/>
    <p:sldId id="353" r:id="rId11"/>
    <p:sldId id="352" r:id="rId12"/>
    <p:sldId id="268" r:id="rId13"/>
    <p:sldId id="354" r:id="rId14"/>
    <p:sldId id="334" r:id="rId15"/>
    <p:sldId id="356" r:id="rId16"/>
    <p:sldId id="310" r:id="rId17"/>
    <p:sldId id="357" r:id="rId18"/>
    <p:sldId id="311" r:id="rId19"/>
    <p:sldId id="358" r:id="rId20"/>
    <p:sldId id="296" r:id="rId21"/>
    <p:sldId id="343" r:id="rId22"/>
    <p:sldId id="344" r:id="rId23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25"/>
    </p:embeddedFont>
    <p:embeddedFont>
      <p:font typeface="Georgia" panose="02040502050405020303" pitchFamily="18" charset="0"/>
      <p:regular r:id="rId26"/>
      <p:bold r:id="rId27"/>
      <p:italic r:id="rId28"/>
      <p:boldItalic r:id="rId29"/>
    </p:embeddedFont>
    <p:embeddedFont>
      <p:font typeface="Proxima Nova" panose="020B0604020202020204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63D2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72BD5B9-A1A1-4B16-8F28-979374803D1B}">
  <a:tblStyle styleId="{272BD5B9-A1A1-4B16-8F28-979374803D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16" autoAdjust="0"/>
    <p:restoredTop sz="94388" autoAdjust="0"/>
  </p:normalViewPr>
  <p:slideViewPr>
    <p:cSldViewPr snapToGrid="0">
      <p:cViewPr varScale="1">
        <p:scale>
          <a:sx n="101" d="100"/>
          <a:sy n="101" d="100"/>
        </p:scale>
        <p:origin x="984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09966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8993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12550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721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74049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33316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1780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626d24df6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e626d24df6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Nos concentramos en las cosas buenas: </a:t>
            </a:r>
            <a:r>
              <a:rPr lang="es-MX" dirty="0" err="1"/>
              <a:t>sensitivity</a:t>
            </a:r>
            <a:r>
              <a:rPr lang="es-MX" dirty="0"/>
              <a:t>, </a:t>
            </a:r>
            <a:r>
              <a:rPr lang="es-MX" dirty="0" err="1"/>
              <a:t>specificity</a:t>
            </a:r>
            <a:r>
              <a:rPr lang="es-MX" dirty="0"/>
              <a:t>, </a:t>
            </a:r>
            <a:r>
              <a:rPr lang="es-MX" dirty="0" err="1"/>
              <a:t>accuracy</a:t>
            </a:r>
            <a:r>
              <a:rPr lang="es-MX" dirty="0"/>
              <a:t>. </a:t>
            </a:r>
            <a:r>
              <a:rPr lang="es-MX" dirty="0" err="1"/>
              <a:t>Indentificar</a:t>
            </a:r>
            <a:r>
              <a:rPr lang="es-MX" dirty="0"/>
              <a:t> bien a los positivos, identificar bien a los negativos, identificar bien a todos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217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97181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e5a1b4e583_0_5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e5a1b4e583_0_5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5a1b4e583_0_5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e5a1b4e583_0_5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819409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915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En todos los casos mostramos ejemplos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3407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e5a1b4e583_0_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e5a1b4e583_0_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e5a1b4e583_0_5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e5a1b4e583_0_5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66593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96103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74947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36742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9872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6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Módulo 3: Introducción al modelado de datos</a:t>
            </a:r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Diplomatura en Ciencias Sociales Computacionales y Humanidades Digitales (IDAES-UNSAM)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II. ¿Por </a:t>
            </a:r>
            <a:r>
              <a:rPr lang="en-GB" dirty="0" err="1"/>
              <a:t>qué</a:t>
            </a:r>
            <a:r>
              <a:rPr lang="en-GB" dirty="0"/>
              <a:t> no </a:t>
            </a:r>
            <a:r>
              <a:rPr lang="en-GB" dirty="0" err="1"/>
              <a:t>regresión</a:t>
            </a:r>
            <a:r>
              <a:rPr lang="en-GB" dirty="0"/>
              <a:t> lineal?</a:t>
            </a:r>
          </a:p>
        </p:txBody>
      </p:sp>
    </p:spTree>
    <p:extLst>
      <p:ext uri="{BB962C8B-B14F-4D97-AF65-F5344CB8AC3E}">
        <p14:creationId xmlns:p14="http://schemas.microsoft.com/office/powerpoint/2010/main" val="1909284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¿Quién dijo que no?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874596"/>
                <a:ext cx="4586365" cy="4193583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Tranquilamente podemos usar una regresión lineal.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s-MX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0 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𝑠𝑖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𝑛𝑜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𝑟𝑒𝑎𝑙𝑖𝑧𝑎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𝑡𝑟𝑎𝑏𝑎𝑗𝑜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𝑑𝑜𝑚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é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𝑠𝑡𝑖𝑐𝑜</m:t>
                              </m:r>
                            </m:e>
                            <m:e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1       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𝑠𝑖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𝑟𝑒𝑎𝑙𝑖𝑧𝑎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𝑡𝑟𝑎𝑏𝑎𝑗𝑜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𝑑𝑜𝑚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é</m:t>
                              </m:r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𝑠𝑡𝑖𝑐𝑜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MX" sz="1600" dirty="0"/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h𝑜𝑟𝑎𝑠</m:t>
                      </m:r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_</m:t>
                      </m:r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𝑡𝑟𝑎𝑏𝑎𝑗𝑜</m:t>
                      </m:r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_</m:t>
                      </m:r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𝑚𝑒𝑟𝑐𝑎𝑑𝑜</m:t>
                      </m:r>
                    </m:oMath>
                  </m:oMathPara>
                </a14:m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b="0" dirty="0"/>
                  <a:t>La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s-MX" sz="1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s-MX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MX" sz="16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s-MX" sz="16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</m:oMath>
                </a14:m>
                <a:r>
                  <a:rPr lang="es-MX" sz="1600" dirty="0"/>
                  <a:t> es nuestra estimación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s-MX" sz="1600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Pero vamos a tener dos inconvenientes: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200" dirty="0"/>
                  <a:t>Algunas probabilidades estimadas van a caer fuera del rango [0,1]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200" dirty="0"/>
                  <a:t>No lo podemos extender fácilmente a más de dos categorías porque estaríamos suponiendo un orden y equidistancia entre categorías.</a:t>
                </a: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sz="16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874596"/>
                <a:ext cx="4586365" cy="4193583"/>
              </a:xfrm>
              <a:prstGeom prst="rect">
                <a:avLst/>
              </a:prstGeom>
              <a:blipFill>
                <a:blip r:embed="rId3"/>
                <a:stretch>
                  <a:fillRect l="-798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2">
            <a:extLst>
              <a:ext uri="{FF2B5EF4-FFF2-40B4-BE49-F238E27FC236}">
                <a16:creationId xmlns:a16="http://schemas.microsoft.com/office/drawing/2014/main" id="{9F2EDB20-3AF5-4CEE-ACF3-A218C820A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906" y="1032526"/>
            <a:ext cx="3899366" cy="243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8D8B43F2-5357-40A8-BA68-8C232E792C8A}"/>
                  </a:ext>
                </a:extLst>
              </p:cNvPr>
              <p:cNvSpPr txBox="1"/>
              <p:nvPr/>
            </p:nvSpPr>
            <p:spPr>
              <a:xfrm>
                <a:off x="4260300" y="3878829"/>
                <a:ext cx="4572000" cy="7801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4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s-MX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0          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𝑠𝑖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𝑒𝑠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𝑖𝑛𝑎𝑐𝑡𝑖𝑣𝑜</m:t>
                              </m:r>
                            </m:e>
                            <m:e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1   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𝑠𝑖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𝑒𝑠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𝑑𝑒𝑠𝑜𝑐𝑢𝑝𝑎𝑑𝑜</m:t>
                              </m:r>
                            </m:e>
                            <m:e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2         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𝑠𝑖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𝑒𝑠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MX" sz="1400" b="0" i="1" smtClean="0">
                                  <a:latin typeface="Cambria Math" panose="02040503050406030204" pitchFamily="18" charset="0"/>
                                </a:rPr>
                                <m:t>𝑜𝑐𝑢𝑝𝑎𝑑𝑜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8D8B43F2-5357-40A8-BA68-8C232E792C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0300" y="3878829"/>
                <a:ext cx="4572000" cy="7801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1934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II. </a:t>
            </a:r>
            <a:r>
              <a:rPr lang="en-GB" dirty="0" err="1"/>
              <a:t>Regresión</a:t>
            </a:r>
            <a:r>
              <a:rPr lang="en-GB" dirty="0"/>
              <a:t> </a:t>
            </a:r>
            <a:r>
              <a:rPr lang="en-GB" dirty="0" err="1"/>
              <a:t>logística</a:t>
            </a:r>
            <a:endParaRPr lang="en-GB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874597"/>
                <a:ext cx="8562942" cy="4087264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lnSpcReduction="10000"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Todos los modelos que tengan esta forma se engloban en “</a:t>
                </a:r>
                <a:r>
                  <a:rPr lang="es-MX" sz="1600" dirty="0" err="1">
                    <a:highlight>
                      <a:srgbClr val="63D297"/>
                    </a:highlight>
                  </a:rPr>
                  <a:t>Generalized</a:t>
                </a:r>
                <a:r>
                  <a:rPr lang="es-MX" sz="1600" dirty="0">
                    <a:highlight>
                      <a:srgbClr val="63D297"/>
                    </a:highlight>
                  </a:rPr>
                  <a:t> Linear </a:t>
                </a:r>
                <a:r>
                  <a:rPr lang="es-MX" sz="1600" dirty="0" err="1">
                    <a:highlight>
                      <a:srgbClr val="63D297"/>
                    </a:highlight>
                  </a:rPr>
                  <a:t>Models</a:t>
                </a:r>
                <a:r>
                  <a:rPr lang="es-MX" sz="1600" dirty="0"/>
                  <a:t>” (GLM)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En nuestro caso, resulta que una forma de que </a:t>
                </a:r>
                <a14:m>
                  <m:oMath xmlns:m="http://schemas.openxmlformats.org/officeDocument/2006/math">
                    <m:r>
                      <a:rPr lang="es-MX" sz="16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s-MX" sz="1600" dirty="0"/>
                  <a:t> quede entre 0 y 1 es así: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MX" sz="1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MX" sz="1600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d>
                            <m:dPr>
                              <m:ctrlP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num>
                                <m:den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s-MX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Si despejamos 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s-MX" sz="1600" dirty="0"/>
                  <a:t> nos queda así. </a:t>
                </a:r>
                <a:r>
                  <a:rPr lang="es-MX" sz="1200" dirty="0"/>
                  <a:t>(Vean que sí o sí es entre 0 y 1)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s-MX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MX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sup>
                          </m:sSup>
                        </m:num>
                        <m:den>
                          <m:r>
                            <a:rPr lang="es-MX" sz="16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s-MX" sz="16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s-MX" sz="1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sup>
                          </m:sSup>
                        </m:den>
                      </m:f>
                    </m:oMath>
                  </m:oMathPara>
                </a14:m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Lo llamamos </a:t>
                </a:r>
                <a:r>
                  <a:rPr lang="es-MX" sz="1600" i="1" dirty="0" err="1"/>
                  <a:t>logit</a:t>
                </a:r>
                <a:r>
                  <a:rPr lang="es-MX" sz="1600" dirty="0"/>
                  <a:t>, o regresión logística. 2 consideraciones: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es-MX" sz="1200" i="1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s-MX" sz="1200" i="1" dirty="0" smtClean="0">
                        <a:latin typeface="Cambria Math" panose="02040503050406030204" pitchFamily="18" charset="0"/>
                      </a:rPr>
                      <m:t>/(1−</m:t>
                    </m:r>
                    <m:r>
                      <a:rPr lang="es-MX" sz="1200" i="1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s-MX" sz="1200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s-MX" sz="1200" dirty="0"/>
                  <a:t>son las </a:t>
                </a:r>
                <a:r>
                  <a:rPr lang="es-MX" sz="1200" i="1" dirty="0"/>
                  <a:t>chances</a:t>
                </a:r>
                <a:r>
                  <a:rPr lang="es-MX" sz="1200" dirty="0"/>
                  <a:t> o </a:t>
                </a:r>
                <a:r>
                  <a:rPr lang="es-MX" sz="1200" i="1" dirty="0" err="1"/>
                  <a:t>odds</a:t>
                </a:r>
                <a:r>
                  <a:rPr lang="es-MX" sz="1200" i="1" dirty="0"/>
                  <a:t>-ratio</a:t>
                </a:r>
                <a:r>
                  <a:rPr lang="es-MX" sz="1200" dirty="0"/>
                  <a:t>. Por ejemplo si </a:t>
                </a:r>
                <a14:m>
                  <m:oMath xmlns:m="http://schemas.openxmlformats.org/officeDocument/2006/math">
                    <m:r>
                      <a:rPr lang="es-MX" sz="1200" i="1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s-MX" sz="1200" i="1" dirty="0" smtClean="0">
                        <a:latin typeface="Cambria Math" panose="02040503050406030204" pitchFamily="18" charset="0"/>
                      </a:rPr>
                      <m:t>=0,8</m:t>
                    </m:r>
                  </m:oMath>
                </a14:m>
                <a:r>
                  <a:rPr lang="es-MX" sz="1200" dirty="0"/>
                  <a:t>, el ratio es 4 (las chances son 4 a 1, 80% a 20%)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200" dirty="0"/>
                  <a:t>Notar que ahora, la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s-MX" sz="12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MX" sz="1200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</m:acc>
                  </m:oMath>
                </a14:m>
                <a:r>
                  <a:rPr lang="es-MX" sz="1200" dirty="0"/>
                  <a:t> predicha por el modelo ya no es lo que nos interesa. Vamos a tener que pedirle a R que nos haga la cuenta para recuperar </a:t>
                </a:r>
                <a14:m>
                  <m:oMath xmlns:m="http://schemas.openxmlformats.org/officeDocument/2006/math">
                    <m:r>
                      <a:rPr lang="es-MX" sz="12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s-MX" sz="1200" dirty="0"/>
                  <a:t>. Los beta no se interpretan como “cuanto aumenta la probabilidad” sino que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MX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MX" sz="12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s-MX" sz="12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sup>
                    </m:sSup>
                  </m:oMath>
                </a14:m>
                <a:r>
                  <a:rPr lang="es-MX" sz="1200" dirty="0"/>
                  <a:t> nos dice cuanto aumentan las </a:t>
                </a:r>
                <a:r>
                  <a:rPr lang="es-MX" sz="1200" i="1" dirty="0"/>
                  <a:t>chances</a:t>
                </a:r>
                <a:r>
                  <a:rPr lang="es-MX" sz="1200" dirty="0"/>
                  <a:t>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sz="16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874597"/>
                <a:ext cx="8562942" cy="4087264"/>
              </a:xfrm>
              <a:prstGeom prst="rect">
                <a:avLst/>
              </a:prstGeom>
              <a:blipFill>
                <a:blip r:embed="rId3"/>
                <a:stretch>
                  <a:fillRect l="-427" r="-356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7BC588D5-A068-46B1-B607-E2243C79293D}"/>
                  </a:ext>
                </a:extLst>
              </p:cNvPr>
              <p:cNvSpPr txBox="1"/>
              <p:nvPr/>
            </p:nvSpPr>
            <p:spPr>
              <a:xfrm>
                <a:off x="2172586" y="417240"/>
                <a:ext cx="4572000" cy="4462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8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𝑡𝑟𝑎𝑛𝑠𝑓𝑜𝑟𝑚𝑎𝑐𝑖𝑜𝑛</m:t>
                      </m:r>
                      <m:d>
                        <m:dPr>
                          <m:ctrlP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</m:d>
                      <m:r>
                        <a:rPr lang="es-MX" sz="18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sz="18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sz="18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sz="18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s-MX" sz="18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7BC588D5-A068-46B1-B607-E2243C7929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2586" y="417240"/>
                <a:ext cx="4572000" cy="44627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7119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8AF196D-5E77-E245-6C96-DF0391ABA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61" y="1217623"/>
            <a:ext cx="4333205" cy="270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284;p49">
            <a:extLst>
              <a:ext uri="{FF2B5EF4-FFF2-40B4-BE49-F238E27FC236}">
                <a16:creationId xmlns:a16="http://schemas.microsoft.com/office/drawing/2014/main" id="{2DAC6941-7118-C43A-DE2A-6D48C48A5AA8}"/>
              </a:ext>
            </a:extLst>
          </p:cNvPr>
          <p:cNvSpPr txBox="1">
            <a:spLocks/>
          </p:cNvSpPr>
          <p:nvPr/>
        </p:nvSpPr>
        <p:spPr>
          <a:xfrm>
            <a:off x="311700" y="193302"/>
            <a:ext cx="8520600" cy="423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s-MX" sz="2000" dirty="0">
                <a:latin typeface="+mj-lt"/>
              </a:rPr>
              <a:t>Regresión</a:t>
            </a:r>
            <a:r>
              <a:rPr lang="en-GB" sz="2000" dirty="0">
                <a:latin typeface="+mj-lt"/>
              </a:rPr>
              <a:t> </a:t>
            </a:r>
            <a:r>
              <a:rPr lang="es-AR" sz="2000" dirty="0">
                <a:latin typeface="+mj-lt"/>
              </a:rPr>
              <a:t>logística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E7D95DB-5D0C-FFE8-EAD0-FEAA4A22D7B6}"/>
              </a:ext>
            </a:extLst>
          </p:cNvPr>
          <p:cNvSpPr txBox="1"/>
          <p:nvPr/>
        </p:nvSpPr>
        <p:spPr>
          <a:xfrm>
            <a:off x="4869712" y="802034"/>
            <a:ext cx="3877527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</a:rPr>
              <a:t>Función logística permite estimar </a:t>
            </a:r>
            <a:r>
              <a:rPr lang="es-MX" dirty="0">
                <a:solidFill>
                  <a:schemeClr val="accent3"/>
                </a:solidFill>
                <a:highlight>
                  <a:schemeClr val="lt2"/>
                </a:highlight>
                <a:latin typeface="Proxima Nova" panose="020B0604020202020204" charset="0"/>
              </a:rPr>
              <a:t>probabilidades</a:t>
            </a:r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</a:rPr>
              <a:t> de pertenecer a cada categoría de Y para cada valor de X.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MX" dirty="0">
              <a:solidFill>
                <a:schemeClr val="accent3"/>
              </a:solidFill>
              <a:latin typeface="Proxima Nova" panose="020B060402020202020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</a:rPr>
              <a:t>El clasificador de Bayes nos dice que pongamos un umbral de 0,5 para elegir la clase, pero vamos a ver que podríamos querer </a:t>
            </a:r>
            <a:r>
              <a:rPr lang="es-MX" dirty="0">
                <a:solidFill>
                  <a:schemeClr val="accent3"/>
                </a:solidFill>
                <a:highlight>
                  <a:srgbClr val="63D297"/>
                </a:highlight>
                <a:latin typeface="Proxima Nova" panose="020B0604020202020204" charset="0"/>
              </a:rPr>
              <a:t>elegir otro umbral</a:t>
            </a:r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</a:rPr>
              <a:t>.</a:t>
            </a:r>
          </a:p>
          <a:p>
            <a:pPr algn="just"/>
            <a:endParaRPr lang="es-MX" dirty="0">
              <a:solidFill>
                <a:schemeClr val="accent3"/>
              </a:solidFill>
              <a:latin typeface="Proxima Nova" panose="020B060402020202020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</a:rPr>
              <a:t>Los betas se estiman por </a:t>
            </a:r>
            <a:r>
              <a:rPr lang="es-MX" dirty="0">
                <a:solidFill>
                  <a:schemeClr val="accent3"/>
                </a:solidFill>
                <a:highlight>
                  <a:srgbClr val="63D297"/>
                </a:highlight>
                <a:latin typeface="Proxima Nova" panose="020B0604020202020204" charset="0"/>
              </a:rPr>
              <a:t>máxima verosimilitud</a:t>
            </a:r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</a:rPr>
              <a:t>. Análogo a “minimizar la suma de cuadrados”, permite derivar estimadores (fórmulas a aplicar a los datos). Pero la regla es “</a:t>
            </a:r>
            <a:r>
              <a:rPr lang="es-MX" dirty="0" err="1">
                <a:solidFill>
                  <a:schemeClr val="accent3"/>
                </a:solidFill>
                <a:latin typeface="Proxima Nova" panose="020B0604020202020204" charset="0"/>
              </a:rPr>
              <a:t>encontrá</a:t>
            </a:r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</a:rPr>
              <a:t> los betas que hagan que los datos observados sean lo más probables posible”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MX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308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III. </a:t>
            </a:r>
            <a:r>
              <a:rPr lang="en-GB" dirty="0" err="1"/>
              <a:t>Métricas</a:t>
            </a:r>
            <a:r>
              <a:rPr lang="en-GB" dirty="0"/>
              <a:t> de </a:t>
            </a:r>
            <a:r>
              <a:rPr lang="en-GB" dirty="0" err="1"/>
              <a:t>evaluación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8843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¿Nos </a:t>
            </a:r>
            <a:r>
              <a:rPr lang="en-GB" dirty="0" err="1"/>
              <a:t>importa</a:t>
            </a:r>
            <a:r>
              <a:rPr lang="en-GB" dirty="0"/>
              <a:t> solo la accuracy?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7554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Distintos tipos de error</a:t>
            </a:r>
            <a:endParaRPr dirty="0"/>
          </a:p>
        </p:txBody>
      </p:sp>
      <p:sp>
        <p:nvSpPr>
          <p:cNvPr id="6" name="Google Shape;182;p31">
            <a:extLst>
              <a:ext uri="{FF2B5EF4-FFF2-40B4-BE49-F238E27FC236}">
                <a16:creationId xmlns:a16="http://schemas.microsoft.com/office/drawing/2014/main" id="{128ED185-3F59-40E3-A553-2A3254C45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1" y="874596"/>
            <a:ext cx="4260300" cy="41935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600" dirty="0"/>
              <a:t>La tasa de error es análoga a la suma de cuadrados.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600" dirty="0"/>
              <a:t>Pero ahora hay distintos tipos de error, y podría ser que no todos nos den lo mismo.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200" dirty="0"/>
              <a:t>Identificar mal a un buen pagador implica no vender un crédito (no ganamos el interés).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200" dirty="0"/>
              <a:t>Identificar mal a un moroso implica que no te devuelven el dinero (perdemos capital + interés)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sz="16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3CE80F5-333E-41EC-9C07-1484E7CD0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708" y="1014639"/>
            <a:ext cx="4117486" cy="1868604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8EA51B8B-724C-452B-A102-56A6F0B3042A}"/>
              </a:ext>
            </a:extLst>
          </p:cNvPr>
          <p:cNvSpPr txBox="1"/>
          <p:nvPr/>
        </p:nvSpPr>
        <p:spPr>
          <a:xfrm>
            <a:off x="311700" y="3551780"/>
            <a:ext cx="8520599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s-MX" sz="1600" dirty="0">
                <a:solidFill>
                  <a:schemeClr val="accent3"/>
                </a:solidFill>
                <a:latin typeface="Proxima Nova" panose="020B0604020202020204" charset="0"/>
              </a:rPr>
              <a:t>En el clasificador de Bayes hay implícita una “ponderación” (todos </a:t>
            </a:r>
            <a:r>
              <a:rPr lang="es-MX" sz="1600">
                <a:solidFill>
                  <a:schemeClr val="accent3"/>
                </a:solidFill>
                <a:latin typeface="Proxima Nova" panose="020B0604020202020204" charset="0"/>
              </a:rPr>
              <a:t>los errores </a:t>
            </a:r>
            <a:r>
              <a:rPr lang="es-MX" sz="1600" dirty="0">
                <a:solidFill>
                  <a:schemeClr val="accent3"/>
                </a:solidFill>
                <a:latin typeface="Proxima Nova" panose="020B0604020202020204" charset="0"/>
              </a:rPr>
              <a:t>pesan lo mismo) que puede no corresponderse con la relevancia relativa de cada error.</a:t>
            </a:r>
          </a:p>
          <a:p>
            <a:pPr marL="285750" indent="-285750" algn="just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s-MX" sz="1600" dirty="0">
                <a:solidFill>
                  <a:schemeClr val="accent3"/>
                </a:solidFill>
                <a:latin typeface="Proxima Nova" panose="020B0604020202020204" charset="0"/>
              </a:rPr>
              <a:t>Una forma de corregirlo es mover el umbral de 50%: si la probabilidad estimada de que sea moroso es &gt;20%, lo asigno a la clase “moroso”. Esto va a aumentar la tasa de error (aumentan los “falsos morosos”), pero va a reducir la tasa de “falsos buenos clientes”.</a:t>
            </a:r>
          </a:p>
        </p:txBody>
      </p:sp>
    </p:spTree>
    <p:extLst>
      <p:ext uri="{BB962C8B-B14F-4D97-AF65-F5344CB8AC3E}">
        <p14:creationId xmlns:p14="http://schemas.microsoft.com/office/powerpoint/2010/main" val="3242440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6">
                <a:extLst>
                  <a:ext uri="{FF2B5EF4-FFF2-40B4-BE49-F238E27FC236}">
                    <a16:creationId xmlns:a16="http://schemas.microsoft.com/office/drawing/2014/main" id="{6BAFEA46-B9B3-8DC7-7B4E-4B2D3BBF06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5628823"/>
                  </p:ext>
                </p:extLst>
              </p:nvPr>
            </p:nvGraphicFramePr>
            <p:xfrm>
              <a:off x="-1213121" y="-295468"/>
              <a:ext cx="8902969" cy="5119070"/>
            </p:xfrm>
            <a:graphic>
              <a:graphicData uri="http://schemas.openxmlformats.org/drawingml/2006/table">
                <a:tbl>
                  <a:tblPr firstRow="1" bandRow="1">
                    <a:tableStyleId>{272BD5B9-A1A1-4B16-8F28-979374803D1B}</a:tableStyleId>
                  </a:tblPr>
                  <a:tblGrid>
                    <a:gridCol w="2053894">
                      <a:extLst>
                        <a:ext uri="{9D8B030D-6E8A-4147-A177-3AD203B41FA5}">
                          <a16:colId xmlns:a16="http://schemas.microsoft.com/office/drawing/2014/main" val="2263324508"/>
                        </a:ext>
                      </a:extLst>
                    </a:gridCol>
                    <a:gridCol w="1507293">
                      <a:extLst>
                        <a:ext uri="{9D8B030D-6E8A-4147-A177-3AD203B41FA5}">
                          <a16:colId xmlns:a16="http://schemas.microsoft.com/office/drawing/2014/main" val="2638705446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2460867008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3333555008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4140083864"/>
                        </a:ext>
                      </a:extLst>
                    </a:gridCol>
                  </a:tblGrid>
                  <a:tr h="1023814">
                    <a:tc rowSpan="2" gridSpan="2">
                      <a:txBody>
                        <a:bodyPr/>
                        <a:lstStyle/>
                        <a:p>
                          <a:pPr algn="ctr"/>
                          <a:endParaRPr lang="es-AR" dirty="0">
                            <a:latin typeface="Proxima Nova" panose="020B0604020202020204" charset="0"/>
                          </a:endParaRPr>
                        </a:p>
                      </a:txBody>
                      <a:tcPr anchor="ctr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Predicción</a:t>
                          </a: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244253083"/>
                      </a:ext>
                    </a:extLst>
                  </a:tr>
                  <a:tr h="1023814">
                    <a:tc gridSpan="2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43197368"/>
                      </a:ext>
                    </a:extLst>
                  </a:tr>
                  <a:tr h="1023814"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Valor real</a:t>
                          </a: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Positive (TP)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Negative (FN) 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 err="1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Sensitivity</a:t>
                          </a:r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/Potencia</a:t>
                          </a: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81284099"/>
                      </a:ext>
                    </a:extLst>
                  </a:tr>
                  <a:tr h="1023814">
                    <a:tc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Positive (FP)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Negative (TN)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 err="1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Specificity</a:t>
                          </a:r>
                          <a:endParaRPr lang="es-AR" sz="14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dirty="0"/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4992155"/>
                      </a:ext>
                    </a:extLst>
                  </a:tr>
                  <a:tr h="1023814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 err="1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Precision</a:t>
                          </a:r>
                          <a:endParaRPr lang="es-AR" sz="14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𝐹𝑃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Negative Predictive </a:t>
                          </a:r>
                          <a:r>
                            <a:rPr lang="es-AR" sz="1400" b="1" i="0" u="none" strike="noStrike" dirty="0" err="1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Value</a:t>
                          </a:r>
                          <a:endParaRPr lang="es-AR" sz="14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s-AR" sz="1400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s-AR" sz="1400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𝐹𝑁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 err="1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Accuracy</a:t>
                          </a:r>
                          <a:endParaRPr lang="es-AR" sz="14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dirty="0"/>
                        </a:p>
                        <a:p>
                          <a:pPr algn="ctr" fontAlgn="ctr"/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0685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6">
                <a:extLst>
                  <a:ext uri="{FF2B5EF4-FFF2-40B4-BE49-F238E27FC236}">
                    <a16:creationId xmlns:a16="http://schemas.microsoft.com/office/drawing/2014/main" id="{6BAFEA46-B9B3-8DC7-7B4E-4B2D3BBF06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5628823"/>
                  </p:ext>
                </p:extLst>
              </p:nvPr>
            </p:nvGraphicFramePr>
            <p:xfrm>
              <a:off x="-1213121" y="-295468"/>
              <a:ext cx="8902969" cy="5119070"/>
            </p:xfrm>
            <a:graphic>
              <a:graphicData uri="http://schemas.openxmlformats.org/drawingml/2006/table">
                <a:tbl>
                  <a:tblPr firstRow="1" bandRow="1">
                    <a:tableStyleId>{272BD5B9-A1A1-4B16-8F28-979374803D1B}</a:tableStyleId>
                  </a:tblPr>
                  <a:tblGrid>
                    <a:gridCol w="2053894">
                      <a:extLst>
                        <a:ext uri="{9D8B030D-6E8A-4147-A177-3AD203B41FA5}">
                          <a16:colId xmlns:a16="http://schemas.microsoft.com/office/drawing/2014/main" val="2263324508"/>
                        </a:ext>
                      </a:extLst>
                    </a:gridCol>
                    <a:gridCol w="1507293">
                      <a:extLst>
                        <a:ext uri="{9D8B030D-6E8A-4147-A177-3AD203B41FA5}">
                          <a16:colId xmlns:a16="http://schemas.microsoft.com/office/drawing/2014/main" val="2638705446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2460867008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3333555008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4140083864"/>
                        </a:ext>
                      </a:extLst>
                    </a:gridCol>
                  </a:tblGrid>
                  <a:tr h="1023814">
                    <a:tc rowSpan="2" gridSpan="2">
                      <a:txBody>
                        <a:bodyPr/>
                        <a:lstStyle/>
                        <a:p>
                          <a:pPr algn="ctr"/>
                          <a:endParaRPr lang="es-AR" dirty="0">
                            <a:latin typeface="Proxima Nova" panose="020B0604020202020204" charset="0"/>
                          </a:endParaRPr>
                        </a:p>
                      </a:txBody>
                      <a:tcPr anchor="ctr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Predicción</a:t>
                          </a: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244253083"/>
                      </a:ext>
                    </a:extLst>
                  </a:tr>
                  <a:tr h="1023814">
                    <a:tc gridSpan="2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43197368"/>
                      </a:ext>
                    </a:extLst>
                  </a:tr>
                  <a:tr h="1023814"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Valor real</a:t>
                          </a: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Positive (TP)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Negative (FN) 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685" t="-198817" r="-685" b="-199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81284099"/>
                      </a:ext>
                    </a:extLst>
                  </a:tr>
                  <a:tr h="1023814">
                    <a:tc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Positive (FP)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Negative (TN)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685" t="-300595" r="-685" b="-100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4992155"/>
                      </a:ext>
                    </a:extLst>
                  </a:tr>
                  <a:tr h="1023814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200342" t="-400595" r="-201027" b="-5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299317" t="-400595" r="-100341" b="-5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685" t="-400595" r="-685" b="-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0685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C7012F06-0C20-4041-8B71-6D53D81A9A57}"/>
                  </a:ext>
                </a:extLst>
              </p:cNvPr>
              <p:cNvSpPr txBox="1"/>
              <p:nvPr/>
            </p:nvSpPr>
            <p:spPr>
              <a:xfrm>
                <a:off x="7740502" y="3005469"/>
                <a:ext cx="124046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s-MX" sz="120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1− </m:t>
                    </m:r>
                  </m:oMath>
                </a14:m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Error tipo I)</a:t>
                </a:r>
                <a:endParaRPr lang="es-AR" sz="120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</mc:Choice>
        <mc:Fallback xmlns="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C7012F06-0C20-4041-8B71-6D53D81A9A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502" y="3005469"/>
                <a:ext cx="1240465" cy="276999"/>
              </a:xfrm>
              <a:prstGeom prst="rect">
                <a:avLst/>
              </a:prstGeom>
              <a:blipFill>
                <a:blip r:embed="rId4"/>
                <a:stretch>
                  <a:fillRect b="-1777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uadroTexto 3">
                <a:extLst>
                  <a:ext uri="{FF2B5EF4-FFF2-40B4-BE49-F238E27FC236}">
                    <a16:creationId xmlns:a16="http://schemas.microsoft.com/office/drawing/2014/main" id="{BB2C836D-D7B3-472B-83CF-FE0331FD1046}"/>
                  </a:ext>
                </a:extLst>
              </p:cNvPr>
              <p:cNvSpPr txBox="1"/>
              <p:nvPr/>
            </p:nvSpPr>
            <p:spPr>
              <a:xfrm>
                <a:off x="7726326" y="2125567"/>
                <a:ext cx="1339703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s-MX" sz="120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1− </m:t>
                    </m:r>
                  </m:oMath>
                </a14:m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Error tipo II)</a:t>
                </a:r>
                <a:endParaRPr lang="es-AR" sz="120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</mc:Choice>
        <mc:Fallback xmlns="">
          <p:sp>
            <p:nvSpPr>
              <p:cNvPr id="4" name="CuadroTexto 3">
                <a:extLst>
                  <a:ext uri="{FF2B5EF4-FFF2-40B4-BE49-F238E27FC236}">
                    <a16:creationId xmlns:a16="http://schemas.microsoft.com/office/drawing/2014/main" id="{BB2C836D-D7B3-472B-83CF-FE0331FD10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6326" y="2125567"/>
                <a:ext cx="1339703" cy="276999"/>
              </a:xfrm>
              <a:prstGeom prst="rect">
                <a:avLst/>
              </a:prstGeom>
              <a:blipFill>
                <a:blip r:embed="rId5"/>
                <a:stretch>
                  <a:fillRect t="-2222" b="-1777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FB267391-E019-470A-A344-B434E1C688B8}"/>
                  </a:ext>
                </a:extLst>
              </p:cNvPr>
              <p:cNvSpPr txBox="1"/>
              <p:nvPr/>
            </p:nvSpPr>
            <p:spPr>
              <a:xfrm>
                <a:off x="7651898" y="4086446"/>
                <a:ext cx="1488557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s-MX" sz="120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1− </m:t>
                    </m:r>
                  </m:oMath>
                </a14:m>
                <a:r>
                  <a:rPr lang="es-MX" sz="120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Tasa de error)</a:t>
                </a:r>
                <a:endParaRPr lang="es-AR" sz="120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FB267391-E019-470A-A344-B434E1C688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898" y="4086446"/>
                <a:ext cx="1488557" cy="276999"/>
              </a:xfrm>
              <a:prstGeom prst="rect">
                <a:avLst/>
              </a:prstGeom>
              <a:blipFill>
                <a:blip r:embed="rId6"/>
                <a:stretch>
                  <a:fillRect b="-152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33297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Curva ROC</a:t>
            </a:r>
            <a:endParaRPr dirty="0"/>
          </a:p>
        </p:txBody>
      </p:sp>
      <p:sp>
        <p:nvSpPr>
          <p:cNvPr id="6" name="Google Shape;182;p31">
            <a:extLst>
              <a:ext uri="{FF2B5EF4-FFF2-40B4-BE49-F238E27FC236}">
                <a16:creationId xmlns:a16="http://schemas.microsoft.com/office/drawing/2014/main" id="{128ED185-3F59-40E3-A553-2A3254C45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1" y="874596"/>
            <a:ext cx="4260300" cy="41935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600" dirty="0"/>
              <a:t>La curva ROC nos permite visualizar cuán alta es la tasa de verdaderos positivos (morosos identificados) y cuan baja la de falsos positivos (buenos mal-clasificados como morosos) para cualquier umbral.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600" dirty="0"/>
              <a:t>Naturalmente cuando aumenta el umbral (somos más laxos para identificar como positivos) aumentan ambas.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sz="16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EA51B8B-724C-452B-A102-56A6F0B3042A}"/>
              </a:ext>
            </a:extLst>
          </p:cNvPr>
          <p:cNvSpPr txBox="1"/>
          <p:nvPr/>
        </p:nvSpPr>
        <p:spPr>
          <a:xfrm>
            <a:off x="311700" y="3551780"/>
            <a:ext cx="8520599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s-MX" sz="1600" dirty="0">
                <a:solidFill>
                  <a:schemeClr val="accent3"/>
                </a:solidFill>
                <a:latin typeface="Proxima Nova" panose="020B0604020202020204" charset="0"/>
              </a:rPr>
              <a:t>En el gráfico no vemos el umbral, </a:t>
            </a:r>
            <a:r>
              <a:rPr lang="es-MX" sz="1600">
                <a:solidFill>
                  <a:schemeClr val="accent3"/>
                </a:solidFill>
                <a:latin typeface="Proxima Nova" panose="020B0604020202020204" charset="0"/>
              </a:rPr>
              <a:t>pero cuando este crece, </a:t>
            </a:r>
            <a:r>
              <a:rPr lang="es-MX" sz="1600" dirty="0">
                <a:solidFill>
                  <a:schemeClr val="accent3"/>
                </a:solidFill>
                <a:latin typeface="Proxima Nova" panose="020B0604020202020204" charset="0"/>
              </a:rPr>
              <a:t>la curva se mueve hacia arriba y a la derecha. Una curva ROC que tocara la esquina superior izquierda nos diría que no tengo errores salvo con un umbral = 1 (clasifico a todos como positivos). </a:t>
            </a:r>
          </a:p>
          <a:p>
            <a:pPr marL="285750" indent="-285750" algn="just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s-MX" sz="1600" dirty="0">
                <a:solidFill>
                  <a:schemeClr val="accent3"/>
                </a:solidFill>
                <a:latin typeface="Proxima Nova" panose="020B0604020202020204" charset="0"/>
              </a:rPr>
              <a:t>Un clasificador muy bueno tiene un área debajo de la ROC (AUC) muy grande (cercana a 1). Podemos usar la AUC como métrica de evaluación.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F13C610-3E00-4826-A11A-4A9A99E3FF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762" y="191337"/>
            <a:ext cx="3636775" cy="331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8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Contenidos por clase</a:t>
            </a:r>
            <a:endParaRPr/>
          </a:p>
        </p:txBody>
      </p:sp>
      <p:graphicFrame>
        <p:nvGraphicFramePr>
          <p:cNvPr id="4" name="Google Shape;121;p21">
            <a:extLst>
              <a:ext uri="{FF2B5EF4-FFF2-40B4-BE49-F238E27FC236}">
                <a16:creationId xmlns:a16="http://schemas.microsoft.com/office/drawing/2014/main" id="{80134E8D-9C5F-4534-B272-3BA169CAD6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1707242"/>
              </p:ext>
            </p:extLst>
          </p:nvPr>
        </p:nvGraphicFramePr>
        <p:xfrm>
          <a:off x="311750" y="1238250"/>
          <a:ext cx="8584913" cy="3708502"/>
        </p:xfrm>
        <a:graphic>
          <a:graphicData uri="http://schemas.openxmlformats.org/drawingml/2006/table">
            <a:tbl>
              <a:tblPr>
                <a:noFill/>
                <a:tableStyleId>{272BD5B9-A1A1-4B16-8F28-979374803D1B}</a:tableStyleId>
              </a:tblPr>
              <a:tblGrid>
                <a:gridCol w="1093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5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5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Clase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Temas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Bibliografía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1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Intro, 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tipos</a:t>
                      </a: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de 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modelos</a:t>
                      </a: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, trade-offs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2 ISLR + Cap 1 TMR + Caps 4 y 5 IMS</a:t>
                      </a:r>
                      <a:endParaRPr sz="1200"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57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2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Explorando y transformando variables. 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</a:t>
                      </a:r>
                      <a:r>
                        <a:rPr lang="es-AR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a regresión lineal simple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3.1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6 TMR + </a:t>
                      </a:r>
                      <a:r>
                        <a:rPr lang="es-AR" sz="1200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3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 lineal múltiple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3.2 a 3.6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y 8 TMR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8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4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</a:t>
                      </a:r>
                      <a:r>
                        <a:rPr lang="en-GB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</a:t>
                      </a:r>
                      <a:r>
                        <a:rPr lang="en-GB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logística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4.1 a 4.3 </a:t>
                      </a:r>
                      <a:r>
                        <a:rPr lang="en-GB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9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5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LASSO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6.1 a 6.2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endParaRPr lang="es-AR" sz="1200"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6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Métricas de rendimiento y </a:t>
                      </a:r>
                      <a:r>
                        <a:rPr lang="es-AR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CrossValidation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5, 9 y 10 TMR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3"/>
          <p:cNvSpPr txBox="1">
            <a:spLocks noGrp="1"/>
          </p:cNvSpPr>
          <p:nvPr>
            <p:ph type="title"/>
          </p:nvPr>
        </p:nvSpPr>
        <p:spPr>
          <a:xfrm>
            <a:off x="311700" y="1561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La </a:t>
            </a:r>
            <a:r>
              <a:rPr lang="en-GB" dirty="0" err="1"/>
              <a:t>clase</a:t>
            </a:r>
            <a:r>
              <a:rPr lang="en-GB" dirty="0"/>
              <a:t> que </a:t>
            </a:r>
            <a:r>
              <a:rPr lang="en-GB" dirty="0" err="1"/>
              <a:t>viene</a:t>
            </a:r>
            <a:endParaRPr dirty="0"/>
          </a:p>
        </p:txBody>
      </p:sp>
      <p:sp>
        <p:nvSpPr>
          <p:cNvPr id="311" name="Google Shape;311;p53"/>
          <p:cNvSpPr txBox="1">
            <a:spLocks noGrp="1"/>
          </p:cNvSpPr>
          <p:nvPr>
            <p:ph type="body" idx="1"/>
          </p:nvPr>
        </p:nvSpPr>
        <p:spPr>
          <a:xfrm>
            <a:off x="311700" y="72880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b="1" dirty="0" err="1"/>
              <a:t>Teórico</a:t>
            </a:r>
            <a:r>
              <a:rPr lang="en-GB" dirty="0"/>
              <a:t>: </a:t>
            </a:r>
            <a:r>
              <a:rPr lang="es-MX" dirty="0"/>
              <a:t>LASSO</a:t>
            </a:r>
          </a:p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b="1" dirty="0" err="1"/>
              <a:t>Práctico</a:t>
            </a:r>
            <a:r>
              <a:rPr lang="en-GB" dirty="0"/>
              <a:t>: resolver </a:t>
            </a:r>
            <a:r>
              <a:rPr lang="en-GB" dirty="0" err="1"/>
              <a:t>práctica</a:t>
            </a:r>
            <a:r>
              <a:rPr lang="en-GB" dirty="0"/>
              <a:t> </a:t>
            </a:r>
            <a:r>
              <a:rPr lang="en-GB" dirty="0" err="1"/>
              <a:t>independiente</a:t>
            </a:r>
            <a:r>
              <a:rPr lang="en-GB" dirty="0"/>
              <a:t>. Traer </a:t>
            </a:r>
            <a:r>
              <a:rPr lang="en-GB" dirty="0" err="1"/>
              <a:t>dudas</a:t>
            </a:r>
            <a:r>
              <a:rPr lang="en-GB" dirty="0"/>
              <a:t> y/o </a:t>
            </a:r>
            <a:r>
              <a:rPr lang="en-GB" dirty="0" err="1"/>
              <a:t>comentarios</a:t>
            </a:r>
            <a:r>
              <a:rPr lang="en-GB" dirty="0"/>
              <a:t>.</a:t>
            </a:r>
            <a:endParaRPr dirty="0"/>
          </a:p>
        </p:txBody>
      </p:sp>
      <p:grpSp>
        <p:nvGrpSpPr>
          <p:cNvPr id="32" name="Grupo 31">
            <a:extLst>
              <a:ext uri="{FF2B5EF4-FFF2-40B4-BE49-F238E27FC236}">
                <a16:creationId xmlns:a16="http://schemas.microsoft.com/office/drawing/2014/main" id="{5463D6C2-5675-458B-A625-4BDCF438995A}"/>
              </a:ext>
            </a:extLst>
          </p:cNvPr>
          <p:cNvGrpSpPr/>
          <p:nvPr/>
        </p:nvGrpSpPr>
        <p:grpSpPr>
          <a:xfrm>
            <a:off x="1069512" y="1825828"/>
            <a:ext cx="6988459" cy="2954374"/>
            <a:chOff x="1069512" y="1825828"/>
            <a:chExt cx="6988459" cy="2954374"/>
          </a:xfrm>
        </p:grpSpPr>
        <p:grpSp>
          <p:nvGrpSpPr>
            <p:cNvPr id="33" name="Grupo 32">
              <a:extLst>
                <a:ext uri="{FF2B5EF4-FFF2-40B4-BE49-F238E27FC236}">
                  <a16:creationId xmlns:a16="http://schemas.microsoft.com/office/drawing/2014/main" id="{8EDC502E-31AC-4E9C-B82F-B936FAFB1445}"/>
                </a:ext>
              </a:extLst>
            </p:cNvPr>
            <p:cNvGrpSpPr/>
            <p:nvPr/>
          </p:nvGrpSpPr>
          <p:grpSpPr>
            <a:xfrm>
              <a:off x="1069512" y="1825828"/>
              <a:ext cx="6988459" cy="2954374"/>
              <a:chOff x="367259" y="1400935"/>
              <a:chExt cx="6988459" cy="2954374"/>
            </a:xfrm>
          </p:grpSpPr>
          <p:sp>
            <p:nvSpPr>
              <p:cNvPr id="35" name="Rectángulo: esquinas redondeadas 34">
                <a:extLst>
                  <a:ext uri="{FF2B5EF4-FFF2-40B4-BE49-F238E27FC236}">
                    <a16:creationId xmlns:a16="http://schemas.microsoft.com/office/drawing/2014/main" id="{A15C2FD0-794B-4113-9D3C-9ACC26325C82}"/>
                  </a:ext>
                </a:extLst>
              </p:cNvPr>
              <p:cNvSpPr/>
              <p:nvPr/>
            </p:nvSpPr>
            <p:spPr>
              <a:xfrm>
                <a:off x="2480872" y="1400935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Aprendizaje supervisado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6" name="Rectángulo: esquinas redondeadas 35">
                <a:extLst>
                  <a:ext uri="{FF2B5EF4-FFF2-40B4-BE49-F238E27FC236}">
                    <a16:creationId xmlns:a16="http://schemas.microsoft.com/office/drawing/2014/main" id="{F2EF5172-0344-40FF-B1F9-FAA588795E19}"/>
                  </a:ext>
                </a:extLst>
              </p:cNvPr>
              <p:cNvSpPr/>
              <p:nvPr/>
            </p:nvSpPr>
            <p:spPr>
              <a:xfrm>
                <a:off x="367259" y="2033042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7" name="Rectángulo: esquinas redondeadas 36">
                <a:extLst>
                  <a:ext uri="{FF2B5EF4-FFF2-40B4-BE49-F238E27FC236}">
                    <a16:creationId xmlns:a16="http://schemas.microsoft.com/office/drawing/2014/main" id="{E2E6F5C8-D0F6-41D7-91D7-6F1501ECBA6D}"/>
                  </a:ext>
                </a:extLst>
              </p:cNvPr>
              <p:cNvSpPr/>
              <p:nvPr/>
            </p:nvSpPr>
            <p:spPr>
              <a:xfrm>
                <a:off x="4736879" y="2032105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Clasificación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8" name="Hexágono 37">
                <a:extLst>
                  <a:ext uri="{FF2B5EF4-FFF2-40B4-BE49-F238E27FC236}">
                    <a16:creationId xmlns:a16="http://schemas.microsoft.com/office/drawing/2014/main" id="{2F27EADF-C532-4252-B4A4-80A35539E139}"/>
                  </a:ext>
                </a:extLst>
              </p:cNvPr>
              <p:cNvSpPr/>
              <p:nvPr/>
            </p:nvSpPr>
            <p:spPr>
              <a:xfrm>
                <a:off x="2180183" y="3527498"/>
                <a:ext cx="1080000" cy="720000"/>
              </a:xfrm>
              <a:prstGeom prst="hexagon">
                <a:avLst/>
              </a:prstGeom>
              <a:noFill/>
              <a:ln w="19050">
                <a:solidFill>
                  <a:srgbClr val="9999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 lineal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9" name="Rectángulo: esquinas redondeadas 38">
                <a:extLst>
                  <a:ext uri="{FF2B5EF4-FFF2-40B4-BE49-F238E27FC236}">
                    <a16:creationId xmlns:a16="http://schemas.microsoft.com/office/drawing/2014/main" id="{970D1C15-60CA-46ED-9C0A-93F6B9956C51}"/>
                  </a:ext>
                </a:extLst>
              </p:cNvPr>
              <p:cNvSpPr/>
              <p:nvPr/>
            </p:nvSpPr>
            <p:spPr>
              <a:xfrm>
                <a:off x="3974879" y="2798833"/>
                <a:ext cx="15840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Paramétricos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40" name="Conector recto 39">
                <a:extLst>
                  <a:ext uri="{FF2B5EF4-FFF2-40B4-BE49-F238E27FC236}">
                    <a16:creationId xmlns:a16="http://schemas.microsoft.com/office/drawing/2014/main" id="{2999C80F-D3C4-4D58-8C3F-A90A24A6B2BE}"/>
                  </a:ext>
                </a:extLst>
              </p:cNvPr>
              <p:cNvCxnSpPr>
                <a:cxnSpLocks/>
                <a:stCxn id="36" idx="2"/>
                <a:endCxn id="46" idx="0"/>
              </p:cNvCxnSpPr>
              <p:nvPr/>
            </p:nvCxnSpPr>
            <p:spPr>
              <a:xfrm>
                <a:off x="1281659" y="2490242"/>
                <a:ext cx="1430895" cy="331749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ector recto 40">
                <a:extLst>
                  <a:ext uri="{FF2B5EF4-FFF2-40B4-BE49-F238E27FC236}">
                    <a16:creationId xmlns:a16="http://schemas.microsoft.com/office/drawing/2014/main" id="{7AC4E649-0787-481C-81B7-F01C84F7FC73}"/>
                  </a:ext>
                </a:extLst>
              </p:cNvPr>
              <p:cNvCxnSpPr>
                <a:cxnSpLocks/>
                <a:stCxn id="35" idx="2"/>
                <a:endCxn id="36" idx="0"/>
              </p:cNvCxnSpPr>
              <p:nvPr/>
            </p:nvCxnSpPr>
            <p:spPr>
              <a:xfrm flipH="1">
                <a:off x="1281659" y="1858135"/>
                <a:ext cx="2113613" cy="174907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ector recto 41">
                <a:extLst>
                  <a:ext uri="{FF2B5EF4-FFF2-40B4-BE49-F238E27FC236}">
                    <a16:creationId xmlns:a16="http://schemas.microsoft.com/office/drawing/2014/main" id="{B2554230-7AFF-4378-B459-79D40E78B6EE}"/>
                  </a:ext>
                </a:extLst>
              </p:cNvPr>
              <p:cNvCxnSpPr>
                <a:cxnSpLocks/>
                <a:stCxn id="35" idx="2"/>
                <a:endCxn id="37" idx="0"/>
              </p:cNvCxnSpPr>
              <p:nvPr/>
            </p:nvCxnSpPr>
            <p:spPr>
              <a:xfrm>
                <a:off x="3395272" y="1858135"/>
                <a:ext cx="2256007" cy="173970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ector recto 42">
                <a:extLst>
                  <a:ext uri="{FF2B5EF4-FFF2-40B4-BE49-F238E27FC236}">
                    <a16:creationId xmlns:a16="http://schemas.microsoft.com/office/drawing/2014/main" id="{3181553F-AC2B-4666-B7E3-9B102F41A430}"/>
                  </a:ext>
                </a:extLst>
              </p:cNvPr>
              <p:cNvCxnSpPr>
                <a:cxnSpLocks/>
                <a:stCxn id="37" idx="2"/>
                <a:endCxn id="39" idx="0"/>
              </p:cNvCxnSpPr>
              <p:nvPr/>
            </p:nvCxnSpPr>
            <p:spPr>
              <a:xfrm flipH="1">
                <a:off x="4766879" y="2489305"/>
                <a:ext cx="884400" cy="309528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Hexágono 43">
                <a:extLst>
                  <a:ext uri="{FF2B5EF4-FFF2-40B4-BE49-F238E27FC236}">
                    <a16:creationId xmlns:a16="http://schemas.microsoft.com/office/drawing/2014/main" id="{B3D20663-C5FE-45CE-BF07-70CE33896CE9}"/>
                  </a:ext>
                </a:extLst>
              </p:cNvPr>
              <p:cNvSpPr/>
              <p:nvPr/>
            </p:nvSpPr>
            <p:spPr>
              <a:xfrm>
                <a:off x="4239730" y="3527498"/>
                <a:ext cx="1080000" cy="720000"/>
              </a:xfrm>
              <a:prstGeom prst="hexagon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 logística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45" name="Conector recto 44">
                <a:extLst>
                  <a:ext uri="{FF2B5EF4-FFF2-40B4-BE49-F238E27FC236}">
                    <a16:creationId xmlns:a16="http://schemas.microsoft.com/office/drawing/2014/main" id="{9F3658C9-2718-4157-8146-92C431AA18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76208" y="3256033"/>
                <a:ext cx="0" cy="270528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Rectángulo: esquinas redondeadas 45">
                <a:extLst>
                  <a:ext uri="{FF2B5EF4-FFF2-40B4-BE49-F238E27FC236}">
                    <a16:creationId xmlns:a16="http://schemas.microsoft.com/office/drawing/2014/main" id="{007D10DF-C9AF-46B1-AFAB-DF02D306FEDC}"/>
                  </a:ext>
                </a:extLst>
              </p:cNvPr>
              <p:cNvSpPr/>
              <p:nvPr/>
            </p:nvSpPr>
            <p:spPr>
              <a:xfrm>
                <a:off x="1920554" y="2821991"/>
                <a:ext cx="15840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Paramétricos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47" name="Conector recto 46">
                <a:extLst>
                  <a:ext uri="{FF2B5EF4-FFF2-40B4-BE49-F238E27FC236}">
                    <a16:creationId xmlns:a16="http://schemas.microsoft.com/office/drawing/2014/main" id="{B0C149E3-CF07-4990-AEE7-6F66E8CBF3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2554" y="3279191"/>
                <a:ext cx="0" cy="247370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Rectángulo: esquinas redondeadas 47">
                <a:extLst>
                  <a:ext uri="{FF2B5EF4-FFF2-40B4-BE49-F238E27FC236}">
                    <a16:creationId xmlns:a16="http://schemas.microsoft.com/office/drawing/2014/main" id="{63F1872D-4E6F-448F-8DA1-6B89845F3E1E}"/>
                  </a:ext>
                </a:extLst>
              </p:cNvPr>
              <p:cNvSpPr/>
              <p:nvPr/>
            </p:nvSpPr>
            <p:spPr>
              <a:xfrm>
                <a:off x="2023672" y="3432749"/>
                <a:ext cx="3477717" cy="922560"/>
              </a:xfrm>
              <a:prstGeom prst="roundRect">
                <a:avLst/>
              </a:prstGeom>
              <a:noFill/>
              <a:ln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49" name="Hexágono 48">
                <a:extLst>
                  <a:ext uri="{FF2B5EF4-FFF2-40B4-BE49-F238E27FC236}">
                    <a16:creationId xmlns:a16="http://schemas.microsoft.com/office/drawing/2014/main" id="{C51F4267-5CC9-409F-A298-501A762125A4}"/>
                  </a:ext>
                </a:extLst>
              </p:cNvPr>
              <p:cNvSpPr/>
              <p:nvPr/>
            </p:nvSpPr>
            <p:spPr>
              <a:xfrm>
                <a:off x="6275718" y="3526561"/>
                <a:ext cx="1080000" cy="720000"/>
              </a:xfrm>
              <a:prstGeom prst="hexagon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LASSO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</p:grpSp>
        <p:cxnSp>
          <p:nvCxnSpPr>
            <p:cNvPr id="34" name="Conector recto de flecha 33">
              <a:extLst>
                <a:ext uri="{FF2B5EF4-FFF2-40B4-BE49-F238E27FC236}">
                  <a16:creationId xmlns:a16="http://schemas.microsoft.com/office/drawing/2014/main" id="{286C15A4-7ABB-4A17-82A3-87314C579C71}"/>
                </a:ext>
              </a:extLst>
            </p:cNvPr>
            <p:cNvCxnSpPr>
              <a:stCxn id="49" idx="3"/>
              <a:endCxn id="48" idx="3"/>
            </p:cNvCxnSpPr>
            <p:nvPr/>
          </p:nvCxnSpPr>
          <p:spPr>
            <a:xfrm flipH="1">
              <a:off x="6203642" y="4311454"/>
              <a:ext cx="774329" cy="7468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Anexos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460917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150975" y="-1542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Sobre la función Logistica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F8834103-5F04-EE8D-4AD6-D25DC4580233}"/>
                  </a:ext>
                </a:extLst>
              </p:cNvPr>
              <p:cNvSpPr txBox="1"/>
              <p:nvPr/>
            </p:nvSpPr>
            <p:spPr>
              <a:xfrm>
                <a:off x="2200940" y="532322"/>
                <a:ext cx="3976576" cy="5577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a:rPr lang="en-GB" sz="1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s-MX" sz="14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s-MX" sz="14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s-MX" sz="1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1+</m:t>
                          </m:r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𝑒𝑥𝑝</m:t>
                          </m:r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⁡(−(</m:t>
                          </m:r>
                          <m:sSub>
                            <m:sSubPr>
                              <m:ctrlPr>
                                <a:rPr lang="es-MX" sz="1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es-MX" sz="1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r>
                            <a:rPr lang="es-MX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s-MX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𝒋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𝒋</m:t>
                              </m:r>
                            </m:sub>
                          </m:sSub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))</m:t>
                          </m:r>
                          <m:r>
                            <a:rPr lang="es-MX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F8834103-5F04-EE8D-4AD6-D25DC45802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0940" y="532322"/>
                <a:ext cx="3976576" cy="55778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D8688AAB-42D6-E5CD-A22D-F1BF3D0D1F42}"/>
                  </a:ext>
                </a:extLst>
              </p:cNvPr>
              <p:cNvSpPr txBox="1"/>
              <p:nvPr/>
            </p:nvSpPr>
            <p:spPr>
              <a:xfrm>
                <a:off x="466596" y="1177829"/>
                <a:ext cx="7889357" cy="543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s-MX" dirty="0">
                    <a:latin typeface="Proxima Nova" panose="020B0604020202020204" charset="0"/>
                  </a:rPr>
                  <a:t>¿Qué pasa si al estimar el modelo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s-MX" dirty="0">
                    <a:latin typeface="Proxima Nova" panose="020B0604020202020204" charset="0"/>
                  </a:rPr>
                  <a:t> vale 0? </a:t>
                </a:r>
              </a:p>
              <a:p>
                <a:r>
                  <a:rPr lang="es-MX" dirty="0">
                    <a:latin typeface="Proxima Nova" panose="020B0604020202020204" charset="0"/>
                  </a:rPr>
                  <a:t>¿Qué pasa si arroja valores muy negativos o muy positivos?</a:t>
                </a:r>
                <a:endParaRPr lang="es-AR" dirty="0">
                  <a:latin typeface="Proxima Nova" panose="020B0604020202020204" charset="0"/>
                </a:endParaRPr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D8688AAB-42D6-E5CD-A22D-F1BF3D0D1F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596" y="1177829"/>
                <a:ext cx="7889357" cy="543610"/>
              </a:xfrm>
              <a:prstGeom prst="rect">
                <a:avLst/>
              </a:prstGeom>
              <a:blipFill>
                <a:blip r:embed="rId4"/>
                <a:stretch>
                  <a:fillRect l="-232" b="-11236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n 6">
            <a:extLst>
              <a:ext uri="{FF2B5EF4-FFF2-40B4-BE49-F238E27FC236}">
                <a16:creationId xmlns:a16="http://schemas.microsoft.com/office/drawing/2014/main" id="{37E2ADE0-1C8F-4580-150A-812E463FF6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902394"/>
            <a:ext cx="4642630" cy="278231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4BADDF7-7520-A0F5-FFD1-BB783195E0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2630" y="1949211"/>
            <a:ext cx="4475346" cy="268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395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158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/>
              <a:t>Nuestra </a:t>
            </a:r>
            <a:r>
              <a:rPr lang="en-GB" sz="2500" dirty="0" err="1"/>
              <a:t>hoja</a:t>
            </a:r>
            <a:r>
              <a:rPr lang="en-GB" sz="2500" dirty="0"/>
              <a:t> de </a:t>
            </a:r>
            <a:r>
              <a:rPr lang="en-GB" sz="2500" dirty="0" err="1"/>
              <a:t>ruta</a:t>
            </a:r>
            <a:endParaRPr sz="25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4D990B10-D7C9-44AC-9FD0-2E27B3A75CC4}"/>
              </a:ext>
            </a:extLst>
          </p:cNvPr>
          <p:cNvSpPr/>
          <p:nvPr/>
        </p:nvSpPr>
        <p:spPr>
          <a:xfrm>
            <a:off x="4309672" y="713242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Modelización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4A276890-EAB7-4F68-A4F0-5961C18E2333}"/>
              </a:ext>
            </a:extLst>
          </p:cNvPr>
          <p:cNvSpPr/>
          <p:nvPr/>
        </p:nvSpPr>
        <p:spPr>
          <a:xfrm>
            <a:off x="2480872" y="140093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B649CADF-86CA-4D53-8604-119C91D962C1}"/>
              </a:ext>
            </a:extLst>
          </p:cNvPr>
          <p:cNvSpPr/>
          <p:nvPr/>
        </p:nvSpPr>
        <p:spPr>
          <a:xfrm>
            <a:off x="6977913" y="140093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no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84C45660-C9E1-4682-8D24-67D65EDC5AD7}"/>
              </a:ext>
            </a:extLst>
          </p:cNvPr>
          <p:cNvSpPr/>
          <p:nvPr/>
        </p:nvSpPr>
        <p:spPr>
          <a:xfrm>
            <a:off x="367259" y="2033042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Regresión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71A5A473-C51D-457B-9320-56B40E145AED}"/>
              </a:ext>
            </a:extLst>
          </p:cNvPr>
          <p:cNvSpPr/>
          <p:nvPr/>
        </p:nvSpPr>
        <p:spPr>
          <a:xfrm>
            <a:off x="4736879" y="203210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Clasificación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5" name="Hexágono 14">
            <a:extLst>
              <a:ext uri="{FF2B5EF4-FFF2-40B4-BE49-F238E27FC236}">
                <a16:creationId xmlns:a16="http://schemas.microsoft.com/office/drawing/2014/main" id="{F6141949-D737-4BE2-9122-26956F8C60B8}"/>
              </a:ext>
            </a:extLst>
          </p:cNvPr>
          <p:cNvSpPr/>
          <p:nvPr/>
        </p:nvSpPr>
        <p:spPr>
          <a:xfrm>
            <a:off x="2180183" y="3527498"/>
            <a:ext cx="1080000" cy="720000"/>
          </a:xfrm>
          <a:prstGeom prst="hexagon">
            <a:avLst/>
          </a:prstGeom>
          <a:noFill/>
          <a:ln w="19050">
            <a:solidFill>
              <a:srgbClr val="99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lineal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8" name="Hexágono 17">
            <a:extLst>
              <a:ext uri="{FF2B5EF4-FFF2-40B4-BE49-F238E27FC236}">
                <a16:creationId xmlns:a16="http://schemas.microsoft.com/office/drawing/2014/main" id="{C9932A63-2CAB-4E2D-9825-0475BF88F7A0}"/>
              </a:ext>
            </a:extLst>
          </p:cNvPr>
          <p:cNvSpPr/>
          <p:nvPr/>
        </p:nvSpPr>
        <p:spPr>
          <a:xfrm>
            <a:off x="7457079" y="2114550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Clustering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B9A89CBC-6B47-41DB-9701-F40FC126C137}"/>
              </a:ext>
            </a:extLst>
          </p:cNvPr>
          <p:cNvSpPr/>
          <p:nvPr/>
        </p:nvSpPr>
        <p:spPr>
          <a:xfrm>
            <a:off x="3974879" y="2798833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39E022CC-60EF-4D14-A8D8-A2272C00939F}"/>
              </a:ext>
            </a:extLst>
          </p:cNvPr>
          <p:cNvSpPr/>
          <p:nvPr/>
        </p:nvSpPr>
        <p:spPr>
          <a:xfrm>
            <a:off x="5963575" y="2796941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77E1FACB-771C-4678-8AEC-39BF517E1D99}"/>
              </a:ext>
            </a:extLst>
          </p:cNvPr>
          <p:cNvCxnSpPr>
            <a:cxnSpLocks/>
            <a:stCxn id="11" idx="2"/>
            <a:endCxn id="46" idx="0"/>
          </p:cNvCxnSpPr>
          <p:nvPr/>
        </p:nvCxnSpPr>
        <p:spPr>
          <a:xfrm flipH="1">
            <a:off x="934597" y="2490242"/>
            <a:ext cx="347062" cy="32809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0F40D13E-8445-47B1-A87F-A5950F6CF87E}"/>
              </a:ext>
            </a:extLst>
          </p:cNvPr>
          <p:cNvCxnSpPr>
            <a:cxnSpLocks/>
            <a:stCxn id="11" idx="2"/>
            <a:endCxn id="44" idx="0"/>
          </p:cNvCxnSpPr>
          <p:nvPr/>
        </p:nvCxnSpPr>
        <p:spPr>
          <a:xfrm>
            <a:off x="1281659" y="2490242"/>
            <a:ext cx="1430895" cy="331749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7CEEF7BB-59F9-4FD2-B3AB-532406514BF7}"/>
              </a:ext>
            </a:extLst>
          </p:cNvPr>
          <p:cNvCxnSpPr>
            <a:cxnSpLocks/>
            <a:stCxn id="9" idx="2"/>
            <a:endCxn id="11" idx="0"/>
          </p:cNvCxnSpPr>
          <p:nvPr/>
        </p:nvCxnSpPr>
        <p:spPr>
          <a:xfrm flipH="1">
            <a:off x="1281659" y="1858135"/>
            <a:ext cx="2113613" cy="174907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E6DF477B-E1A1-420E-99FE-F4FEFB8B0159}"/>
              </a:ext>
            </a:extLst>
          </p:cNvPr>
          <p:cNvCxnSpPr>
            <a:cxnSpLocks/>
            <a:stCxn id="9" idx="2"/>
            <a:endCxn id="12" idx="0"/>
          </p:cNvCxnSpPr>
          <p:nvPr/>
        </p:nvCxnSpPr>
        <p:spPr>
          <a:xfrm>
            <a:off x="3395272" y="1858135"/>
            <a:ext cx="2256007" cy="17397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8DED36CA-EBB0-4414-9220-3514866BE20E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flipH="1">
            <a:off x="3395272" y="1170442"/>
            <a:ext cx="1828800" cy="230493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36296CC0-4538-4702-BAE5-618BF6EC547F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>
          <a:xfrm>
            <a:off x="5224072" y="1170442"/>
            <a:ext cx="2668241" cy="230493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A0F49A6-13A2-455D-BE09-F1DA863A84CA}"/>
              </a:ext>
            </a:extLst>
          </p:cNvPr>
          <p:cNvCxnSpPr>
            <a:cxnSpLocks/>
            <a:stCxn id="12" idx="2"/>
            <a:endCxn id="23" idx="0"/>
          </p:cNvCxnSpPr>
          <p:nvPr/>
        </p:nvCxnSpPr>
        <p:spPr>
          <a:xfrm flipH="1">
            <a:off x="4766879" y="2489305"/>
            <a:ext cx="884400" cy="30952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CE8EE3FF-AC20-4199-88E8-E4E59FB51FDC}"/>
              </a:ext>
            </a:extLst>
          </p:cNvPr>
          <p:cNvCxnSpPr>
            <a:cxnSpLocks/>
            <a:stCxn id="12" idx="2"/>
            <a:endCxn id="24" idx="0"/>
          </p:cNvCxnSpPr>
          <p:nvPr/>
        </p:nvCxnSpPr>
        <p:spPr>
          <a:xfrm>
            <a:off x="5651279" y="2489305"/>
            <a:ext cx="1104296" cy="307636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ector recto 59">
            <a:extLst>
              <a:ext uri="{FF2B5EF4-FFF2-40B4-BE49-F238E27FC236}">
                <a16:creationId xmlns:a16="http://schemas.microsoft.com/office/drawing/2014/main" id="{3E819977-5368-4D96-9F5B-91B50EC716FF}"/>
              </a:ext>
            </a:extLst>
          </p:cNvPr>
          <p:cNvCxnSpPr>
            <a:cxnSpLocks/>
          </p:cNvCxnSpPr>
          <p:nvPr/>
        </p:nvCxnSpPr>
        <p:spPr>
          <a:xfrm>
            <a:off x="7989748" y="1858135"/>
            <a:ext cx="0" cy="25547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Hexágono 31">
            <a:extLst>
              <a:ext uri="{FF2B5EF4-FFF2-40B4-BE49-F238E27FC236}">
                <a16:creationId xmlns:a16="http://schemas.microsoft.com/office/drawing/2014/main" id="{A78DF77B-EFC4-4CCD-B18D-08C8C8F8473D}"/>
              </a:ext>
            </a:extLst>
          </p:cNvPr>
          <p:cNvSpPr/>
          <p:nvPr/>
        </p:nvSpPr>
        <p:spPr>
          <a:xfrm>
            <a:off x="4239730" y="3527498"/>
            <a:ext cx="1080000" cy="720000"/>
          </a:xfrm>
          <a:prstGeom prst="hexagon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logística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34" name="Hexágono 33">
            <a:extLst>
              <a:ext uri="{FF2B5EF4-FFF2-40B4-BE49-F238E27FC236}">
                <a16:creationId xmlns:a16="http://schemas.microsoft.com/office/drawing/2014/main" id="{2FD35B72-9731-44C8-9702-7B02D2407CF5}"/>
              </a:ext>
            </a:extLst>
          </p:cNvPr>
          <p:cNvSpPr/>
          <p:nvPr/>
        </p:nvSpPr>
        <p:spPr>
          <a:xfrm>
            <a:off x="6339144" y="3510556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KNN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B8981D67-8D8A-49B9-BD78-B0097DA717E4}"/>
              </a:ext>
            </a:extLst>
          </p:cNvPr>
          <p:cNvCxnSpPr>
            <a:cxnSpLocks/>
          </p:cNvCxnSpPr>
          <p:nvPr/>
        </p:nvCxnSpPr>
        <p:spPr>
          <a:xfrm flipH="1">
            <a:off x="4776208" y="3256033"/>
            <a:ext cx="0" cy="27052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8675A32A-54E3-49E2-B6EA-F57A43BAE636}"/>
              </a:ext>
            </a:extLst>
          </p:cNvPr>
          <p:cNvCxnSpPr>
            <a:cxnSpLocks/>
          </p:cNvCxnSpPr>
          <p:nvPr/>
        </p:nvCxnSpPr>
        <p:spPr>
          <a:xfrm flipH="1">
            <a:off x="6872872" y="3254141"/>
            <a:ext cx="0" cy="25641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ángulo: esquinas redondeadas 43">
            <a:extLst>
              <a:ext uri="{FF2B5EF4-FFF2-40B4-BE49-F238E27FC236}">
                <a16:creationId xmlns:a16="http://schemas.microsoft.com/office/drawing/2014/main" id="{0ABF2D76-8778-4E03-A65F-8B886B3D5DDC}"/>
              </a:ext>
            </a:extLst>
          </p:cNvPr>
          <p:cNvSpPr/>
          <p:nvPr/>
        </p:nvSpPr>
        <p:spPr>
          <a:xfrm>
            <a:off x="1920554" y="2821991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46" name="Rectángulo: esquinas redondeadas 45">
            <a:extLst>
              <a:ext uri="{FF2B5EF4-FFF2-40B4-BE49-F238E27FC236}">
                <a16:creationId xmlns:a16="http://schemas.microsoft.com/office/drawing/2014/main" id="{DE43DF11-E945-4BA6-B83D-F1135911F0D5}"/>
              </a:ext>
            </a:extLst>
          </p:cNvPr>
          <p:cNvSpPr/>
          <p:nvPr/>
        </p:nvSpPr>
        <p:spPr>
          <a:xfrm>
            <a:off x="142597" y="2818332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F07607E4-6E57-420C-953B-899797D0B314}"/>
              </a:ext>
            </a:extLst>
          </p:cNvPr>
          <p:cNvCxnSpPr>
            <a:cxnSpLocks/>
          </p:cNvCxnSpPr>
          <p:nvPr/>
        </p:nvCxnSpPr>
        <p:spPr>
          <a:xfrm>
            <a:off x="2712554" y="3279191"/>
            <a:ext cx="0" cy="24737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Hexágono 49">
            <a:extLst>
              <a:ext uri="{FF2B5EF4-FFF2-40B4-BE49-F238E27FC236}">
                <a16:creationId xmlns:a16="http://schemas.microsoft.com/office/drawing/2014/main" id="{135B1211-C838-4C20-BDDF-1C4257FDEB2A}"/>
              </a:ext>
            </a:extLst>
          </p:cNvPr>
          <p:cNvSpPr/>
          <p:nvPr/>
        </p:nvSpPr>
        <p:spPr>
          <a:xfrm>
            <a:off x="405051" y="3541867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Splines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EFE217A9-08AF-49BA-9AB4-D631A29A9D8D}"/>
              </a:ext>
            </a:extLst>
          </p:cNvPr>
          <p:cNvCxnSpPr>
            <a:cxnSpLocks/>
          </p:cNvCxnSpPr>
          <p:nvPr/>
        </p:nvCxnSpPr>
        <p:spPr>
          <a:xfrm>
            <a:off x="947106" y="3267612"/>
            <a:ext cx="0" cy="27425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id="{C4F8BF29-2D4F-4DDB-9887-90F0F3D0A277}"/>
              </a:ext>
            </a:extLst>
          </p:cNvPr>
          <p:cNvSpPr/>
          <p:nvPr/>
        </p:nvSpPr>
        <p:spPr>
          <a:xfrm>
            <a:off x="2023672" y="3432749"/>
            <a:ext cx="3477717" cy="922560"/>
          </a:xfrm>
          <a:prstGeom prst="roundRect">
            <a:avLst/>
          </a:prstGeom>
          <a:noFill/>
          <a:ln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7" name="Hexágono 56">
            <a:extLst>
              <a:ext uri="{FF2B5EF4-FFF2-40B4-BE49-F238E27FC236}">
                <a16:creationId xmlns:a16="http://schemas.microsoft.com/office/drawing/2014/main" id="{075E4624-6159-4D88-B99C-4BAE0492B27D}"/>
              </a:ext>
            </a:extLst>
          </p:cNvPr>
          <p:cNvSpPr/>
          <p:nvPr/>
        </p:nvSpPr>
        <p:spPr>
          <a:xfrm>
            <a:off x="5512130" y="4268154"/>
            <a:ext cx="1080000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LASSO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3" name="Conector: angular 52">
            <a:extLst>
              <a:ext uri="{FF2B5EF4-FFF2-40B4-BE49-F238E27FC236}">
                <a16:creationId xmlns:a16="http://schemas.microsoft.com/office/drawing/2014/main" id="{FF24B52B-AE9A-42DC-BAE2-53BE82F50593}"/>
              </a:ext>
            </a:extLst>
          </p:cNvPr>
          <p:cNvCxnSpPr>
            <a:stCxn id="57" idx="3"/>
            <a:endCxn id="49" idx="2"/>
          </p:cNvCxnSpPr>
          <p:nvPr/>
        </p:nvCxnSpPr>
        <p:spPr>
          <a:xfrm rot="10800000">
            <a:off x="3762532" y="4355310"/>
            <a:ext cx="1749599" cy="272845"/>
          </a:xfrm>
          <a:prstGeom prst="bentConnector2">
            <a:avLst/>
          </a:prstGeom>
          <a:ln w="190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567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>
            <a:spLocks noGrp="1"/>
          </p:cNvSpPr>
          <p:nvPr>
            <p:ph type="title"/>
          </p:nvPr>
        </p:nvSpPr>
        <p:spPr>
          <a:xfrm>
            <a:off x="372140" y="1690577"/>
            <a:ext cx="8463516" cy="11456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Teórica 4: Modelos de clasificación y técnicas orientadas a la predicción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Agenda </a:t>
            </a:r>
            <a:r>
              <a:rPr lang="en-GB" dirty="0" err="1"/>
              <a:t>clase</a:t>
            </a:r>
            <a:r>
              <a:rPr lang="en-GB" dirty="0"/>
              <a:t> 4</a:t>
            </a:r>
            <a:endParaRPr dirty="0"/>
          </a:p>
        </p:txBody>
      </p:sp>
      <p:sp>
        <p:nvSpPr>
          <p:cNvPr id="137" name="Google Shape;137;p2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82600">
              <a:lnSpc>
                <a:spcPct val="150000"/>
              </a:lnSpc>
              <a:buFont typeface="+mj-lt"/>
              <a:buAutoNum type="romanUcPeriod"/>
            </a:pPr>
            <a:r>
              <a:rPr lang="es-AR" dirty="0"/>
              <a:t>Una clasificación ideal: el </a:t>
            </a:r>
            <a:r>
              <a:rPr lang="es-AR" dirty="0">
                <a:highlight>
                  <a:schemeClr val="lt2"/>
                </a:highlight>
              </a:rPr>
              <a:t>clasificador de Bayes</a:t>
            </a:r>
          </a:p>
          <a:p>
            <a:pPr marL="482600">
              <a:lnSpc>
                <a:spcPct val="150000"/>
              </a:lnSpc>
              <a:buFont typeface="+mj-lt"/>
              <a:buAutoNum type="romanUcPeriod"/>
            </a:pPr>
            <a:r>
              <a:rPr lang="es-AR" dirty="0"/>
              <a:t>¿Por qué no regresión lineal?</a:t>
            </a:r>
          </a:p>
          <a:p>
            <a:pPr marL="482600">
              <a:lnSpc>
                <a:spcPct val="150000"/>
              </a:lnSpc>
              <a:buFont typeface="+mj-lt"/>
              <a:buAutoNum type="romanUcPeriod"/>
            </a:pPr>
            <a:r>
              <a:rPr lang="es-AR" dirty="0"/>
              <a:t>Regresión</a:t>
            </a:r>
            <a:r>
              <a:rPr lang="en-GB" dirty="0"/>
              <a:t> </a:t>
            </a:r>
            <a:r>
              <a:rPr lang="en-GB" dirty="0" err="1">
                <a:highlight>
                  <a:schemeClr val="lt2"/>
                </a:highlight>
              </a:rPr>
              <a:t>logística</a:t>
            </a:r>
            <a:endParaRPr lang="en-GB" dirty="0">
              <a:highlight>
                <a:schemeClr val="lt2"/>
              </a:highlight>
            </a:endParaRPr>
          </a:p>
          <a:p>
            <a:pPr marL="482600">
              <a:lnSpc>
                <a:spcPct val="150000"/>
              </a:lnSpc>
              <a:buFont typeface="+mj-lt"/>
              <a:buAutoNum type="romanUcPeriod"/>
            </a:pPr>
            <a:r>
              <a:rPr lang="en-GB" dirty="0" err="1"/>
              <a:t>Métricas</a:t>
            </a:r>
            <a:r>
              <a:rPr lang="en-GB" dirty="0"/>
              <a:t> de </a:t>
            </a:r>
            <a:r>
              <a:rPr lang="en-GB" dirty="0" err="1"/>
              <a:t>evaluación</a:t>
            </a:r>
            <a:r>
              <a:rPr lang="en-GB" dirty="0"/>
              <a:t> </a:t>
            </a:r>
            <a:r>
              <a:rPr lang="en-GB" dirty="0">
                <a:highlight>
                  <a:schemeClr val="lt2"/>
                </a:highlight>
              </a:rPr>
              <a:t>(</a:t>
            </a:r>
            <a:r>
              <a:rPr lang="en-GB" dirty="0" err="1">
                <a:highlight>
                  <a:schemeClr val="lt2"/>
                </a:highlight>
              </a:rPr>
              <a:t>matriz</a:t>
            </a:r>
            <a:r>
              <a:rPr lang="en-GB" dirty="0">
                <a:highlight>
                  <a:schemeClr val="lt2"/>
                </a:highlight>
              </a:rPr>
              <a:t> de </a:t>
            </a:r>
            <a:r>
              <a:rPr lang="en-GB" dirty="0" err="1">
                <a:highlight>
                  <a:schemeClr val="lt2"/>
                </a:highlight>
              </a:rPr>
              <a:t>confusión</a:t>
            </a:r>
            <a:r>
              <a:rPr lang="en-GB" dirty="0">
                <a:highlight>
                  <a:schemeClr val="lt2"/>
                </a:highlight>
              </a:rPr>
              <a:t> y </a:t>
            </a:r>
            <a:r>
              <a:rPr lang="en-GB" dirty="0" err="1">
                <a:highlight>
                  <a:schemeClr val="lt2"/>
                </a:highlight>
              </a:rPr>
              <a:t>curva</a:t>
            </a:r>
            <a:r>
              <a:rPr lang="en-GB" dirty="0">
                <a:highlight>
                  <a:schemeClr val="lt2"/>
                </a:highlight>
              </a:rPr>
              <a:t> ROC)</a:t>
            </a:r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127589" y="108450"/>
            <a:ext cx="8520600" cy="423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s-AR" sz="2400" dirty="0">
                <a:latin typeface="Proxima Nova" panose="020B0604020202020204" charset="0"/>
              </a:rPr>
              <a:t>Pensemos los siguientes problemas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3D3E944-2BDE-6A58-213B-F4C70E58645A}"/>
              </a:ext>
            </a:extLst>
          </p:cNvPr>
          <p:cNvSpPr txBox="1"/>
          <p:nvPr/>
        </p:nvSpPr>
        <p:spPr>
          <a:xfrm>
            <a:off x="127590" y="320038"/>
            <a:ext cx="543295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s-MX" sz="1800" b="1" i="0" dirty="0">
              <a:solidFill>
                <a:schemeClr val="accent3"/>
              </a:solidFill>
              <a:effectLst/>
              <a:latin typeface="Prima Nova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s-MX" sz="1800" b="0" i="0" dirty="0">
              <a:solidFill>
                <a:schemeClr val="accent3"/>
              </a:solidFill>
              <a:effectLst/>
              <a:latin typeface="Proxima Nova" panose="020B0604020202020204" charset="0"/>
            </a:endParaRPr>
          </a:p>
          <a:p>
            <a:pPr marL="177800" indent="-17780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s-MX" sz="1800" b="0" i="0" dirty="0">
                <a:solidFill>
                  <a:schemeClr val="accent3"/>
                </a:solidFill>
                <a:effectLst/>
                <a:latin typeface="Proxima Nova" panose="020B0604020202020204" charset="0"/>
              </a:rPr>
              <a:t>¿Qué variables incrementan las chances de </a:t>
            </a:r>
            <a:r>
              <a:rPr lang="es-MX" sz="1800" b="0" i="0" dirty="0">
                <a:solidFill>
                  <a:schemeClr val="accent3"/>
                </a:solidFill>
                <a:effectLst/>
                <a:highlight>
                  <a:srgbClr val="63D297"/>
                </a:highlight>
                <a:latin typeface="Proxima Nova" panose="020B0604020202020204" charset="0"/>
              </a:rPr>
              <a:t>estar desocupado</a:t>
            </a:r>
            <a:r>
              <a:rPr lang="es-MX" sz="1800" b="0" i="0" dirty="0">
                <a:solidFill>
                  <a:schemeClr val="accent3"/>
                </a:solidFill>
                <a:effectLst/>
                <a:latin typeface="Proxima Nova" panose="020B0604020202020204" charset="0"/>
              </a:rPr>
              <a:t>? ¿Es posible a partir de ciertas características personales predecir si una persona está desocupada? ¿Con qué nivel de confianza?</a:t>
            </a:r>
          </a:p>
          <a:p>
            <a:pPr marL="177800" indent="-17780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s-MX" sz="1800" b="0" i="0" dirty="0">
              <a:solidFill>
                <a:schemeClr val="accent3"/>
              </a:solidFill>
              <a:effectLst/>
              <a:latin typeface="Proxima Nova" panose="020B0604020202020204" charset="0"/>
            </a:endParaRPr>
          </a:p>
          <a:p>
            <a:pPr marL="177800" indent="-17780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s-MX" sz="1800" b="0" i="0" dirty="0">
                <a:solidFill>
                  <a:schemeClr val="accent3"/>
                </a:solidFill>
                <a:effectLst/>
                <a:latin typeface="Proxima Nova" panose="020B0604020202020204" charset="0"/>
              </a:rPr>
              <a:t>¿Cómo inciden ciertas características socio-económicas de un cliente sobre la probabilidad de que sea moroso? ¿Como podemos estimar la probabilidad de </a:t>
            </a:r>
            <a:r>
              <a:rPr lang="es-MX" sz="1800" b="0" i="0" dirty="0">
                <a:solidFill>
                  <a:schemeClr val="accent3"/>
                </a:solidFill>
                <a:effectLst/>
                <a:highlight>
                  <a:srgbClr val="63D297"/>
                </a:highlight>
                <a:latin typeface="Proxima Nova" panose="020B0604020202020204" charset="0"/>
              </a:rPr>
              <a:t>morosidad de un cliente</a:t>
            </a:r>
            <a:r>
              <a:rPr lang="es-MX" sz="1800" b="0" i="0" dirty="0">
                <a:solidFill>
                  <a:schemeClr val="accent3"/>
                </a:solidFill>
                <a:effectLst/>
                <a:latin typeface="Proxima Nova" panose="020B0604020202020204" charset="0"/>
              </a:rPr>
              <a:t>?</a:t>
            </a:r>
            <a:br>
              <a:rPr lang="es-MX" sz="1800" b="0" i="0" dirty="0">
                <a:solidFill>
                  <a:schemeClr val="accent3"/>
                </a:solidFill>
                <a:effectLst/>
                <a:latin typeface="Proxima Nova" panose="020B0604020202020204" charset="0"/>
              </a:rPr>
            </a:br>
            <a:endParaRPr lang="es-MX" sz="1800" b="0" i="0" dirty="0">
              <a:solidFill>
                <a:schemeClr val="accent3"/>
              </a:solidFill>
              <a:effectLst/>
              <a:latin typeface="Proxima Nova" panose="020B0604020202020204" charset="0"/>
            </a:endParaRPr>
          </a:p>
          <a:p>
            <a:pPr marL="177800" indent="-17780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accent3"/>
                </a:solidFill>
                <a:effectLst/>
                <a:latin typeface="Proxima Nova" panose="020B0604020202020204" charset="0"/>
              </a:rPr>
              <a:t>¿Qué variables nos permiten </a:t>
            </a:r>
            <a:r>
              <a:rPr lang="es-MX" sz="1800" dirty="0">
                <a:solidFill>
                  <a:schemeClr val="accent3"/>
                </a:solidFill>
                <a:effectLst/>
                <a:highlight>
                  <a:srgbClr val="63D297"/>
                </a:highlight>
                <a:latin typeface="Proxima Nova" panose="020B0604020202020204" charset="0"/>
              </a:rPr>
              <a:t>explicar la realización o no de trabajo doméstico no remunerado</a:t>
            </a:r>
            <a:r>
              <a:rPr lang="es-MX" sz="1800" dirty="0">
                <a:solidFill>
                  <a:schemeClr val="accent3"/>
                </a:solidFill>
                <a:effectLst/>
                <a:latin typeface="Proxima Nova" panose="020B0604020202020204" charset="0"/>
              </a:rPr>
              <a:t> al interior de los hogares? ¿Es posible predecir que individuos realizan tareas domésticas?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9981B5A-DB06-467A-A1B4-E1B23E9BC539}"/>
              </a:ext>
            </a:extLst>
          </p:cNvPr>
          <p:cNvSpPr/>
          <p:nvPr/>
        </p:nvSpPr>
        <p:spPr>
          <a:xfrm>
            <a:off x="6333461" y="2169042"/>
            <a:ext cx="1056167" cy="1765004"/>
          </a:xfrm>
          <a:prstGeom prst="rect">
            <a:avLst/>
          </a:prstGeom>
          <a:noFill/>
          <a:ln>
            <a:solidFill>
              <a:srgbClr val="63D2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</a:rPr>
              <a:t>Realiza tareas</a:t>
            </a:r>
            <a:endParaRPr lang="es-AR" dirty="0">
              <a:solidFill>
                <a:schemeClr val="accent3"/>
              </a:solidFill>
              <a:latin typeface="Proxima Nova" panose="020B060402020202020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1F115F0-FE9C-454B-AB63-048628FA2A6A}"/>
              </a:ext>
            </a:extLst>
          </p:cNvPr>
          <p:cNvSpPr/>
          <p:nvPr/>
        </p:nvSpPr>
        <p:spPr>
          <a:xfrm>
            <a:off x="7592022" y="2169042"/>
            <a:ext cx="1056167" cy="1765004"/>
          </a:xfrm>
          <a:prstGeom prst="rect">
            <a:avLst/>
          </a:prstGeom>
          <a:noFill/>
          <a:ln>
            <a:solidFill>
              <a:srgbClr val="63D2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</a:rPr>
              <a:t>No realiza tareas</a:t>
            </a:r>
            <a:endParaRPr lang="es-AR" dirty="0">
              <a:solidFill>
                <a:schemeClr val="accent3"/>
              </a:solidFill>
              <a:latin typeface="Proxima Nova" panose="020B0604020202020204" charset="0"/>
            </a:endParaRPr>
          </a:p>
        </p:txBody>
      </p: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F7469031-53D9-4AEC-BFA4-EDA8A6C23AB3}"/>
              </a:ext>
            </a:extLst>
          </p:cNvPr>
          <p:cNvCxnSpPr>
            <a:cxnSpLocks/>
            <a:endCxn id="2" idx="0"/>
          </p:cNvCxnSpPr>
          <p:nvPr/>
        </p:nvCxnSpPr>
        <p:spPr>
          <a:xfrm flipH="1">
            <a:off x="6861545" y="1013637"/>
            <a:ext cx="599342" cy="1155405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6DCCD3DF-1839-45F4-BD6F-9AC937F0D48E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7460887" y="1013637"/>
            <a:ext cx="659219" cy="1155405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556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El clasificador de Bayes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710426"/>
                <a:ext cx="5224268" cy="4131177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Tenemos individuos que pertenecen a distintas clases (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sz="1600" dirty="0"/>
                  <a:t>) que queremos predecir.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Hay características (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sz="1600" dirty="0"/>
                  <a:t>) que determinan si estoy en una clase u otra, pero puede haber casos “raros”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200" dirty="0"/>
                  <a:t>Por ejemplo, las unidades de clase “naranja” suelen tener baja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2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sz="1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sz="1200" dirty="0"/>
                  <a:t> y alta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2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s-MX" sz="1200" dirty="0"/>
                  <a:t>, pero hay algunos “azules” que también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Observando las 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sz="1600" dirty="0"/>
                  <a:t> queremos una regla de decisión para cómo clasificarlas que minimice la tasa de error (total de mal-clasificados).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Imaginamos que las 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sz="1600" dirty="0"/>
                  <a:t> están asociadas a la </a:t>
                </a:r>
                <a:r>
                  <a:rPr lang="es-MX" sz="1600" i="1" dirty="0"/>
                  <a:t>probabilidad</a:t>
                </a:r>
                <a:r>
                  <a:rPr lang="es-MX" sz="1600" dirty="0"/>
                  <a:t> de pertenecer a cada clase.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Podríamos calcular la probabilidad de pertenecer a una clase (naranja) dadas las 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sz="1600" dirty="0"/>
                  <a:t> y, si la probabilidad es mayor a 0,5, asignar “naranja”.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sz="16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710426"/>
                <a:ext cx="5224268" cy="4131177"/>
              </a:xfrm>
              <a:prstGeom prst="rect">
                <a:avLst/>
              </a:prstGeom>
              <a:blipFill>
                <a:blip r:embed="rId3"/>
                <a:stretch>
                  <a:fillRect l="-700" b="-5908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Gráfico 4" descr="Configuración contorno">
            <a:extLst>
              <a:ext uri="{FF2B5EF4-FFF2-40B4-BE49-F238E27FC236}">
                <a16:creationId xmlns:a16="http://schemas.microsoft.com/office/drawing/2014/main" id="{E2B77A6A-39EA-44E6-AC87-ADA3C1A21F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75684" y="153067"/>
            <a:ext cx="1156616" cy="115661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5EE8222-AEE5-4A4A-93CF-CA991AE5AF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5968" y="1325024"/>
            <a:ext cx="3296332" cy="289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74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El clasificador de Bayes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874596"/>
                <a:ext cx="5407288" cy="4193583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2500"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“Asignar cada unidad a la clase cuya probabilidad sea la más alta, dadas las </a:t>
                </a:r>
                <a14:m>
                  <m:oMath xmlns:m="http://schemas.openxmlformats.org/officeDocument/2006/math">
                    <m:r>
                      <a:rPr lang="es-MX" sz="1600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sz="1600" dirty="0"/>
                  <a:t>”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Se puede demostrar que esa regla minimiza la tasa de error.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En el gráfico podemos marcar una línea que separa las combinaciones de </a:t>
                </a:r>
                <a14:m>
                  <m:oMath xmlns:m="http://schemas.openxmlformats.org/officeDocument/2006/math">
                    <m:r>
                      <a:rPr lang="es-MX" sz="1600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sz="1600" dirty="0"/>
                  <a:t> que dan una p mayor o menor a 0,5.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Es la “frontera de decisión de Bayes” (</a:t>
                </a:r>
                <a:r>
                  <a:rPr lang="es-MX" sz="1600" i="1" dirty="0"/>
                  <a:t>Bayes </a:t>
                </a:r>
                <a:r>
                  <a:rPr lang="es-MX" sz="1600" i="1" dirty="0" err="1"/>
                  <a:t>decision</a:t>
                </a:r>
                <a:r>
                  <a:rPr lang="es-MX" sz="1600" i="1" dirty="0"/>
                  <a:t> </a:t>
                </a:r>
                <a:r>
                  <a:rPr lang="es-MX" sz="1600" i="1" dirty="0" err="1"/>
                  <a:t>boundary</a:t>
                </a:r>
                <a:r>
                  <a:rPr lang="es-MX" sz="1600" dirty="0"/>
                  <a:t>)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El tema es que no conocemos la probabilidad de que una observación pertenezca a una clase dadas las </a:t>
                </a:r>
                <a14:m>
                  <m:oMath xmlns:m="http://schemas.openxmlformats.org/officeDocument/2006/math">
                    <m:r>
                      <a:rPr lang="es-MX" sz="1600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sz="1600" dirty="0"/>
                  <a:t>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s-MX" sz="1600" b="0" i="0" dirty="0" smtClean="0">
                        <a:latin typeface="Cambria Math" panose="02040503050406030204" pitchFamily="18" charset="0"/>
                      </a:rPr>
                      <m:t>Pr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⁡(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s-MX" sz="1600" dirty="0"/>
                  <a:t>). No conocemos el proceso generador de datos.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Tenemos que estimarla. Tenemos que estimar la frontera de decisión de Bayes. Para eso estimamos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s-MX" sz="1600" b="0" i="0" dirty="0" smtClean="0">
                        <a:latin typeface="Cambria Math" panose="02040503050406030204" pitchFamily="18" charset="0"/>
                      </a:rPr>
                      <m:t>Pr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⁡(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s-MX" sz="1600" dirty="0"/>
                  <a:t>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sz="16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874596"/>
                <a:ext cx="5407288" cy="4193583"/>
              </a:xfrm>
              <a:prstGeom prst="rect">
                <a:avLst/>
              </a:prstGeom>
              <a:blipFill>
                <a:blip r:embed="rId3"/>
                <a:stretch>
                  <a:fillRect l="-676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Gráfico 4" descr="Configuración contorno">
            <a:extLst>
              <a:ext uri="{FF2B5EF4-FFF2-40B4-BE49-F238E27FC236}">
                <a16:creationId xmlns:a16="http://schemas.microsoft.com/office/drawing/2014/main" id="{E2B77A6A-39EA-44E6-AC87-ADA3C1A21F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75684" y="153067"/>
            <a:ext cx="1156616" cy="115661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5EE8222-AEE5-4A4A-93CF-CA991AE5AF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5968" y="1325024"/>
            <a:ext cx="3296332" cy="2890717"/>
          </a:xfrm>
          <a:prstGeom prst="rect">
            <a:avLst/>
          </a:prstGeom>
        </p:spPr>
      </p:pic>
      <p:pic>
        <p:nvPicPr>
          <p:cNvPr id="4" name="Gráfico 3" descr="Marca de verificación con relleno sólido">
            <a:extLst>
              <a:ext uri="{FF2B5EF4-FFF2-40B4-BE49-F238E27FC236}">
                <a16:creationId xmlns:a16="http://schemas.microsoft.com/office/drawing/2014/main" id="{D8E1788E-1015-443E-9FEE-E4FEF3705A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87926" y="1534859"/>
            <a:ext cx="431062" cy="431062"/>
          </a:xfrm>
          <a:prstGeom prst="rect">
            <a:avLst/>
          </a:prstGeom>
        </p:spPr>
      </p:pic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54C53008-EDDC-45BE-AE9E-FA60B8541332}"/>
              </a:ext>
            </a:extLst>
          </p:cNvPr>
          <p:cNvCxnSpPr>
            <a:cxnSpLocks/>
          </p:cNvCxnSpPr>
          <p:nvPr/>
        </p:nvCxnSpPr>
        <p:spPr>
          <a:xfrm flipH="1">
            <a:off x="5287926" y="3097619"/>
            <a:ext cx="7017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EF16576E-8C4B-45CB-A551-F84B768339A5}"/>
              </a:ext>
            </a:extLst>
          </p:cNvPr>
          <p:cNvSpPr/>
          <p:nvPr/>
        </p:nvSpPr>
        <p:spPr>
          <a:xfrm>
            <a:off x="4274288" y="4486940"/>
            <a:ext cx="1134140" cy="336303"/>
          </a:xfrm>
          <a:prstGeom prst="roundRect">
            <a:avLst/>
          </a:prstGeom>
          <a:noFill/>
          <a:ln>
            <a:solidFill>
              <a:srgbClr val="63D29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FD999E2-846D-4FEF-9AC1-F584EA4240BE}"/>
              </a:ext>
            </a:extLst>
          </p:cNvPr>
          <p:cNvSpPr txBox="1"/>
          <p:nvPr/>
        </p:nvSpPr>
        <p:spPr>
          <a:xfrm>
            <a:off x="5638800" y="4396520"/>
            <a:ext cx="100078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tx2"/>
                </a:solidFill>
                <a:latin typeface="Proxima Nova" panose="020B0604020202020204" charset="0"/>
              </a:rPr>
              <a:t>Variable continua!</a:t>
            </a:r>
            <a:endParaRPr lang="es-AR" dirty="0">
              <a:solidFill>
                <a:schemeClr val="tx2"/>
              </a:solidFill>
              <a:latin typeface="Proxima Nov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067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Dos estimaciones de la frontera</a:t>
            </a:r>
            <a:endParaRPr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D96F1C0-02D3-4C7C-AF9A-FE1BBA085F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28" y="1048131"/>
            <a:ext cx="3520964" cy="312508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BCF6AC6-AC9F-4E6A-B166-70105BE477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9885" y="970288"/>
            <a:ext cx="3149836" cy="3202923"/>
          </a:xfrm>
          <a:prstGeom prst="rect">
            <a:avLst/>
          </a:prstGeom>
        </p:spPr>
      </p:pic>
      <p:pic>
        <p:nvPicPr>
          <p:cNvPr id="16" name="Gráfico 15" descr="Marca de verificación con relleno sólido">
            <a:extLst>
              <a:ext uri="{FF2B5EF4-FFF2-40B4-BE49-F238E27FC236}">
                <a16:creationId xmlns:a16="http://schemas.microsoft.com/office/drawing/2014/main" id="{6483E0BE-9C5B-4788-BD41-56143AC22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40688" y="4295385"/>
            <a:ext cx="431062" cy="431062"/>
          </a:xfrm>
          <a:prstGeom prst="rect">
            <a:avLst/>
          </a:prstGeom>
        </p:spPr>
      </p:pic>
      <p:sp>
        <p:nvSpPr>
          <p:cNvPr id="15" name="Gráfico 16" descr="Marca de verificación con relleno sólido">
            <a:extLst>
              <a:ext uri="{FF2B5EF4-FFF2-40B4-BE49-F238E27FC236}">
                <a16:creationId xmlns:a16="http://schemas.microsoft.com/office/drawing/2014/main" id="{979ED50B-193F-4383-9C08-713277712EAD}"/>
              </a:ext>
            </a:extLst>
          </p:cNvPr>
          <p:cNvSpPr/>
          <p:nvPr/>
        </p:nvSpPr>
        <p:spPr>
          <a:xfrm>
            <a:off x="6617354" y="4365208"/>
            <a:ext cx="414897" cy="291415"/>
          </a:xfrm>
          <a:prstGeom prst="mathMultiply">
            <a:avLst/>
          </a:prstGeom>
          <a:solidFill>
            <a:schemeClr val="accent5"/>
          </a:solidFill>
          <a:ln w="4465" cap="flat">
            <a:noFill/>
            <a:prstDash val="solid"/>
            <a:miter/>
          </a:ln>
        </p:spPr>
        <p:txBody>
          <a:bodyPr rtlCol="0" anchor="ctr"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1119456"/>
      </p:ext>
    </p:extLst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12479</TotalTime>
  <Words>1820</Words>
  <Application>Microsoft Office PowerPoint</Application>
  <PresentationFormat>Presentación en pantalla (16:9)</PresentationFormat>
  <Paragraphs>173</Paragraphs>
  <Slides>22</Slides>
  <Notes>22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1" baseType="lpstr">
      <vt:lpstr>Cambria Math</vt:lpstr>
      <vt:lpstr>Proxima Nova</vt:lpstr>
      <vt:lpstr>MathJax_Math-italic</vt:lpstr>
      <vt:lpstr>Prima Nova</vt:lpstr>
      <vt:lpstr>Arial</vt:lpstr>
      <vt:lpstr>Georgia</vt:lpstr>
      <vt:lpstr>Wingdings</vt:lpstr>
      <vt:lpstr>MathJax_Main</vt:lpstr>
      <vt:lpstr>Spearmint</vt:lpstr>
      <vt:lpstr>Módulo 3: Introducción al modelado de datos</vt:lpstr>
      <vt:lpstr>Contenidos por clase</vt:lpstr>
      <vt:lpstr>Nuestra hoja de ruta</vt:lpstr>
      <vt:lpstr>Teórica 4: Modelos de clasificación y técnicas orientadas a la predicción</vt:lpstr>
      <vt:lpstr>Agenda clase 4</vt:lpstr>
      <vt:lpstr>Presentación de PowerPoint</vt:lpstr>
      <vt:lpstr>El clasificador de Bayes</vt:lpstr>
      <vt:lpstr>El clasificador de Bayes</vt:lpstr>
      <vt:lpstr>Dos estimaciones de la frontera</vt:lpstr>
      <vt:lpstr>II. ¿Por qué no regresión lineal?</vt:lpstr>
      <vt:lpstr>¿Quién dijo que no?</vt:lpstr>
      <vt:lpstr>II. Regresión logística</vt:lpstr>
      <vt:lpstr>Presentación de PowerPoint</vt:lpstr>
      <vt:lpstr>Presentación de PowerPoint</vt:lpstr>
      <vt:lpstr>III. Métricas de evaluación</vt:lpstr>
      <vt:lpstr>¿Nos importa solo la accuracy?</vt:lpstr>
      <vt:lpstr>Distintos tipos de error</vt:lpstr>
      <vt:lpstr>Presentación de PowerPoint</vt:lpstr>
      <vt:lpstr>Curva ROC</vt:lpstr>
      <vt:lpstr>La clase que viene</vt:lpstr>
      <vt:lpstr>Anexos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Módulo 3: Introducción al modelado de datos</dc:title>
  <dc:creator>Carolina Pradier</dc:creator>
  <cp:lastModifiedBy>Valentín Álvarez</cp:lastModifiedBy>
  <cp:revision>113</cp:revision>
  <dcterms:modified xsi:type="dcterms:W3CDTF">2025-04-09T14:54:48Z</dcterms:modified>
</cp:coreProperties>
</file>