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9"/>
  </p:notesMasterIdLst>
  <p:sldIdLst>
    <p:sldId id="256" r:id="rId2"/>
    <p:sldId id="264" r:id="rId3"/>
    <p:sldId id="365" r:id="rId4"/>
    <p:sldId id="265" r:id="rId5"/>
    <p:sldId id="267" r:id="rId6"/>
    <p:sldId id="314" r:id="rId7"/>
    <p:sldId id="352" r:id="rId8"/>
    <p:sldId id="353" r:id="rId9"/>
    <p:sldId id="318" r:id="rId10"/>
    <p:sldId id="354" r:id="rId11"/>
    <p:sldId id="367" r:id="rId12"/>
    <p:sldId id="358" r:id="rId13"/>
    <p:sldId id="359" r:id="rId14"/>
    <p:sldId id="368" r:id="rId15"/>
    <p:sldId id="301" r:id="rId16"/>
    <p:sldId id="296" r:id="rId17"/>
    <p:sldId id="366" r:id="rId18"/>
  </p:sldIdLst>
  <p:sldSz cx="9144000" cy="5143500" type="screen16x9"/>
  <p:notesSz cx="6858000" cy="9144000"/>
  <p:embeddedFontLst>
    <p:embeddedFont>
      <p:font typeface="Assistant" pitchFamily="2" charset="-79"/>
      <p:regular r:id="rId20"/>
      <p:bold r:id="rId21"/>
    </p:embeddedFont>
    <p:embeddedFont>
      <p:font typeface="Cambria Math" panose="02040503050406030204" pitchFamily="18" charset="0"/>
      <p:regular r:id="rId22"/>
    </p:embeddedFont>
    <p:embeddedFont>
      <p:font typeface="Georgia" panose="02040502050405020303" pitchFamily="18" charset="0"/>
      <p:regular r:id="rId23"/>
      <p:bold r:id="rId24"/>
      <p:italic r:id="rId25"/>
      <p:boldItalic r:id="rId26"/>
    </p:embeddedFont>
    <p:embeddedFont>
      <p:font typeface="Proxima Nova" panose="020B0604020202020204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D2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72BD5B9-A1A1-4B16-8F28-979374803D1B}">
  <a:tblStyle styleId="{272BD5B9-A1A1-4B16-8F28-979374803D1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86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1: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se usa el sexo biológico con dos categorías para ejemplificar debido a que es aquella variable que generalmente se presenta en las estadísticas para aproximar la información relativa al género.</a:t>
            </a:r>
          </a:p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2: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note que 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th-italic"/>
              </a:rPr>
              <a:t>β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in"/>
              </a:rPr>
              <a:t>2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�2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también podría tomar valores negativos, ¿qué se observaría en el gráfico en ese caso?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144660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1: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se usa el sexo biológico con dos categorías para ejemplificar debido a que es aquella variable que generalmente se presenta en las estadísticas para aproximar la información relativa al género.</a:t>
            </a:r>
          </a:p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2: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note que 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th-italic"/>
              </a:rPr>
              <a:t>β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in"/>
              </a:rPr>
              <a:t>2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�2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también podría tomar valores negativos, ¿qué se observaría en el gráfico en ese caso?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631452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e5a1b4e583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e5a1b4e583_0_5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281437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1: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se usa el sexo biológico con dos categorías para ejemplificar debido a que es aquella variable que generalmente se presenta en las estadísticas para aproximar la información relativa al género.</a:t>
            </a:r>
          </a:p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2: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note que 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th-italic"/>
              </a:rPr>
              <a:t>β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in"/>
              </a:rPr>
              <a:t>2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�2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también podría tomar valores negativos, ¿qué se observaría en el gráfico en ese caso?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105687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1: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se usa el sexo biológico con dos categorías para ejemplificar debido a que es aquella variable que generalmente se presenta en las estadísticas para aproximar la información relativa al género.</a:t>
            </a:r>
          </a:p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2: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note que 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th-italic"/>
              </a:rPr>
              <a:t>β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in"/>
              </a:rPr>
              <a:t>2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�2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también podría tomar valores negativos, ¿qué se observaría en el gráfico en ese caso?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064006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e626d24df6_0_2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e626d24df6_0_2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en todos estos casos, estamos tomando la regresión lineal como un modelo de inferencia.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758531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e5a1b4e583_0_5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e5a1b4e583_0_5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e626d24df6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e626d24df6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3331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e5a1b4e583_0_5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e5a1b4e583_0_5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e626d24df6_0_2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e626d24df6_0_2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En todos los casos mostramos ejemplos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334070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e5a1b4e583_0_5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e5a1b4e583_0_5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e5a1b4e583_0_5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e5a1b4e583_0_5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e5a1b4e583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e5a1b4e583_0_5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7128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1: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se usa el sexo biológico con dos categorías para ejemplificar debido a que es aquella variable que generalmente se presenta en las estadísticas para aproximar la información relativa al género.</a:t>
            </a:r>
          </a:p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2: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note que 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th-italic"/>
              </a:rPr>
              <a:t>β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in"/>
              </a:rPr>
              <a:t>2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�2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también podría tomar valores negativos, ¿qué se observaría en el gráfico en ese caso?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961039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1: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se usa el sexo biológico con dos categorías para ejemplificar debido a que es aquella variable que generalmente se presenta en las estadísticas para aproximar la información relativa al género.</a:t>
            </a:r>
          </a:p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2: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note que 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th-italic"/>
              </a:rPr>
              <a:t>β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in"/>
              </a:rPr>
              <a:t>2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�2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también podría tomar valores negativos, ¿qué se observaría en el gráfico en ese caso?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650294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e5a1b4e583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e5a1b4e583_0_5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08214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oogle Shape;15;p3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pearmin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/>
              <a:t>Módulo 3: Introducción al modelado de datos</a:t>
            </a:r>
          </a:p>
        </p:txBody>
      </p:sp>
      <p:sp>
        <p:nvSpPr>
          <p:cNvPr id="60" name="Google Shape;60;p13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0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/>
              <a:t>Diplomatura en Ciencias Sociales Computacionales y Humanidades Digitales (IDAES-UNSAM</a:t>
            </a:r>
            <a:r>
              <a:rPr lang="es-AR"/>
              <a:t>) </a:t>
            </a:r>
            <a:endParaRPr lang="es-A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736398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Regularización</a:t>
            </a:r>
            <a:endParaRPr dirty="0"/>
          </a:p>
        </p:txBody>
      </p:sp>
      <p:sp>
        <p:nvSpPr>
          <p:cNvPr id="6" name="Google Shape;182;p31">
            <a:extLst>
              <a:ext uri="{FF2B5EF4-FFF2-40B4-BE49-F238E27FC236}">
                <a16:creationId xmlns:a16="http://schemas.microsoft.com/office/drawing/2014/main" id="{128ED185-3F59-40E3-A553-2A3254C45D8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1" y="1041991"/>
            <a:ext cx="3849173" cy="362417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s-MX" sz="1600" dirty="0"/>
              <a:t>Las técnicas de regularización/reducción/restricción de coeficientes aplican un ajuste que fuerza a que los coeficientes sean </a:t>
            </a:r>
            <a:r>
              <a:rPr lang="es-MX" sz="1600" dirty="0">
                <a:highlight>
                  <a:srgbClr val="63D297"/>
                </a:highlight>
              </a:rPr>
              <a:t>más cercanos a 0</a:t>
            </a:r>
            <a:r>
              <a:rPr lang="es-MX" sz="1600" dirty="0"/>
              <a:t>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sz="1600" dirty="0"/>
              <a:t>Notar que si reducimos algunos coeficientes a 0, los estamos sacando del modelo. Es decir que estamos </a:t>
            </a:r>
            <a:r>
              <a:rPr lang="es-MX" sz="1600" dirty="0">
                <a:highlight>
                  <a:srgbClr val="63D297"/>
                </a:highlight>
              </a:rPr>
              <a:t>seleccionando variables</a:t>
            </a:r>
            <a:r>
              <a:rPr lang="es-MX" sz="1600" dirty="0"/>
              <a:t>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s-MX" sz="1600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sz="1600" dirty="0"/>
          </a:p>
        </p:txBody>
      </p:sp>
      <p:pic>
        <p:nvPicPr>
          <p:cNvPr id="15" name="Gráfico 14" descr="Configuración contorno">
            <a:extLst>
              <a:ext uri="{FF2B5EF4-FFF2-40B4-BE49-F238E27FC236}">
                <a16:creationId xmlns:a16="http://schemas.microsoft.com/office/drawing/2014/main" id="{1B143ED7-90C3-4FD3-AE9B-0EE56710A8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75684" y="153067"/>
            <a:ext cx="1156616" cy="11566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CuadroTexto 1">
                <a:extLst>
                  <a:ext uri="{FF2B5EF4-FFF2-40B4-BE49-F238E27FC236}">
                    <a16:creationId xmlns:a16="http://schemas.microsoft.com/office/drawing/2014/main" id="{0459B916-61A0-4D3A-8A9B-D411348CCC40}"/>
                  </a:ext>
                </a:extLst>
              </p:cNvPr>
              <p:cNvSpPr txBox="1"/>
              <p:nvPr/>
            </p:nvSpPr>
            <p:spPr>
              <a:xfrm>
                <a:off x="5066347" y="1591340"/>
                <a:ext cx="297914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sz="24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s-MX" sz="24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s-MX" sz="24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s-MX" sz="24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s-AR" sz="2400" dirty="0">
                  <a:solidFill>
                    <a:schemeClr val="accent3"/>
                  </a:solidFill>
                </a:endParaRPr>
              </a:p>
            </p:txBody>
          </p:sp>
        </mc:Choice>
        <mc:Fallback xmlns="">
          <p:sp>
            <p:nvSpPr>
              <p:cNvPr id="2" name="CuadroTexto 1">
                <a:extLst>
                  <a:ext uri="{FF2B5EF4-FFF2-40B4-BE49-F238E27FC236}">
                    <a16:creationId xmlns:a16="http://schemas.microsoft.com/office/drawing/2014/main" id="{0459B916-61A0-4D3A-8A9B-D411348CCC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6347" y="1591340"/>
                <a:ext cx="2979149" cy="369332"/>
              </a:xfrm>
              <a:prstGeom prst="rect">
                <a:avLst/>
              </a:prstGeom>
              <a:blipFill>
                <a:blip r:embed="rId5"/>
                <a:stretch>
                  <a:fillRect l="-1636" b="-37705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Arco 3">
            <a:extLst>
              <a:ext uri="{FF2B5EF4-FFF2-40B4-BE49-F238E27FC236}">
                <a16:creationId xmlns:a16="http://schemas.microsoft.com/office/drawing/2014/main" id="{AA9B6BAC-0C22-476E-85B7-2A0E864E7CDF}"/>
              </a:ext>
            </a:extLst>
          </p:cNvPr>
          <p:cNvSpPr/>
          <p:nvPr/>
        </p:nvSpPr>
        <p:spPr>
          <a:xfrm rot="8351782">
            <a:off x="6287385" y="1689693"/>
            <a:ext cx="453656" cy="36933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>
              <a:solidFill>
                <a:schemeClr val="accent3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4F574BB9-B4B2-4630-AA91-B482C336568F}"/>
                  </a:ext>
                </a:extLst>
              </p:cNvPr>
              <p:cNvSpPr txBox="1"/>
              <p:nvPr/>
            </p:nvSpPr>
            <p:spPr>
              <a:xfrm>
                <a:off x="6278124" y="2119441"/>
                <a:ext cx="400046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sz="16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→0</m:t>
                      </m:r>
                    </m:oMath>
                  </m:oMathPara>
                </a14:m>
                <a:endParaRPr lang="es-AR" sz="1600" dirty="0">
                  <a:solidFill>
                    <a:schemeClr val="accent3"/>
                  </a:solidFill>
                </a:endParaRPr>
              </a:p>
            </p:txBody>
          </p:sp>
        </mc:Choice>
        <mc:Fallback xmlns="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4F574BB9-B4B2-4630-AA91-B482C33656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8124" y="2119441"/>
                <a:ext cx="400046" cy="246221"/>
              </a:xfrm>
              <a:prstGeom prst="rect">
                <a:avLst/>
              </a:prstGeom>
              <a:blipFill>
                <a:blip r:embed="rId6"/>
                <a:stretch>
                  <a:fillRect l="-6061" r="-7576" b="-7500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116A3888-8DE9-489A-B51F-733D5C31B825}"/>
                  </a:ext>
                </a:extLst>
              </p:cNvPr>
              <p:cNvSpPr txBox="1"/>
              <p:nvPr/>
            </p:nvSpPr>
            <p:spPr>
              <a:xfrm>
                <a:off x="5066347" y="2731690"/>
                <a:ext cx="199048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sz="24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s-MX" sz="24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s-MX" sz="24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sz="24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s-AR" sz="2400" dirty="0">
                  <a:solidFill>
                    <a:schemeClr val="accent3"/>
                  </a:solidFill>
                </a:endParaRPr>
              </a:p>
            </p:txBody>
          </p:sp>
        </mc:Choice>
        <mc:Fallback xmlns="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116A3888-8DE9-489A-B51F-733D5C31B8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6347" y="2731690"/>
                <a:ext cx="1990481" cy="369332"/>
              </a:xfrm>
              <a:prstGeom prst="rect">
                <a:avLst/>
              </a:prstGeom>
              <a:blipFill>
                <a:blip r:embed="rId7"/>
                <a:stretch>
                  <a:fillRect l="-2752" r="-306" b="-37705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188747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736398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¿Por qué podríamos querer regularizar?</a:t>
            </a:r>
            <a:endParaRPr dirty="0"/>
          </a:p>
        </p:txBody>
      </p:sp>
      <p:sp>
        <p:nvSpPr>
          <p:cNvPr id="6" name="Google Shape;182;p31">
            <a:extLst>
              <a:ext uri="{FF2B5EF4-FFF2-40B4-BE49-F238E27FC236}">
                <a16:creationId xmlns:a16="http://schemas.microsoft.com/office/drawing/2014/main" id="{128ED185-3F59-40E3-A553-2A3254C45D8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699" y="829339"/>
            <a:ext cx="8208523" cy="406872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dirty="0">
                <a:highlight>
                  <a:srgbClr val="63D297"/>
                </a:highlight>
              </a:rPr>
              <a:t>Mejorar predicciones</a:t>
            </a:r>
            <a:r>
              <a:rPr lang="es-MX" dirty="0"/>
              <a:t> teniendo en cuenta el </a:t>
            </a:r>
            <a:r>
              <a:rPr lang="es-MX" i="1" dirty="0" err="1"/>
              <a:t>trade</a:t>
            </a:r>
            <a:r>
              <a:rPr lang="es-MX" i="1" dirty="0"/>
              <a:t>-off</a:t>
            </a:r>
            <a:r>
              <a:rPr lang="es-MX" dirty="0"/>
              <a:t> </a:t>
            </a:r>
            <a:r>
              <a:rPr lang="es-MX" dirty="0">
                <a:highlight>
                  <a:srgbClr val="63D297"/>
                </a:highlight>
              </a:rPr>
              <a:t>sesgo-varianza</a:t>
            </a:r>
            <a:r>
              <a:rPr lang="es-MX" dirty="0"/>
              <a:t>: 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sz="1800" dirty="0"/>
              <a:t>Habíamos visto que: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s-MX" sz="1800" dirty="0"/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s-MX" sz="1800" dirty="0"/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sz="1800" dirty="0"/>
              <a:t>Tener algunos coeficientes más cercanos a 0 introduce sesgo, pero puede reducir la varianza al </a:t>
            </a:r>
            <a:r>
              <a:rPr lang="es-MX" sz="1800" dirty="0">
                <a:highlight>
                  <a:srgbClr val="63D297"/>
                </a:highlight>
              </a:rPr>
              <a:t>evitar </a:t>
            </a:r>
            <a:r>
              <a:rPr lang="es-MX" sz="1800" i="1" dirty="0" err="1">
                <a:highlight>
                  <a:srgbClr val="63D297"/>
                </a:highlight>
              </a:rPr>
              <a:t>overfitting</a:t>
            </a:r>
            <a:r>
              <a:rPr lang="es-MX" sz="1800" dirty="0"/>
              <a:t>. 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sz="1800" dirty="0"/>
              <a:t>Queremos evitar que los coeficientes capturen efectos muy débiles de las X que solo se deben al ruido dentro de la muestra.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dirty="0">
                <a:highlight>
                  <a:srgbClr val="63D297"/>
                </a:highlight>
              </a:rPr>
              <a:t>Interpretabilidad</a:t>
            </a:r>
            <a:r>
              <a:rPr lang="es-MX" dirty="0"/>
              <a:t>: con menos variables es más fácil entender cómo se generan las predicciones (y cómo podrían fallar)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s-MX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3C82C860-B33A-4D5B-B186-5A31CE40937E}"/>
                  </a:ext>
                </a:extLst>
              </p:cNvPr>
              <p:cNvSpPr txBox="1"/>
              <p:nvPr/>
            </p:nvSpPr>
            <p:spPr>
              <a:xfrm>
                <a:off x="2193849" y="1651579"/>
                <a:ext cx="5596271" cy="7645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AR" sz="16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𝑀𝑆𝐸</m:t>
                      </m:r>
                      <m:r>
                        <a:rPr lang="es-AR" sz="16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s-AR" sz="16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AR" sz="16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s-AR" sz="16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s-AR" sz="16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AR" sz="16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s-AR" sz="16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s-AR" sz="16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r>
                            <a:rPr lang="es-AR" sz="16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s-AR" sz="1600" b="0" i="1" smtClean="0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AR" sz="1600" b="0" i="1" smtClean="0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s-AR" sz="1600" b="0" i="1" smtClean="0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AR" sz="16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 −</m:t>
                          </m:r>
                          <m:sSub>
                            <m:sSubPr>
                              <m:ctrlPr>
                                <a:rPr lang="es-MX" sz="1600" b="0" i="1" smtClean="0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s-MX" sz="1600" b="0" i="1" smtClean="0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s-MX" sz="1600" b="0" i="1" smtClean="0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acc>
                            </m:e>
                            <m:sub>
                              <m:r>
                                <a:rPr lang="es-MX" sz="1600" b="0" i="1" smtClean="0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sSup>
                            <m:sSupPr>
                              <m:ctrlPr>
                                <a:rPr lang="es-AR" sz="1600" b="0" i="1" smtClean="0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AR" sz="1600" b="0" i="1" smtClean="0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s-AR" sz="1600" b="0" i="1" smtClean="0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s-AR" sz="16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nary>
                      <m:r>
                        <a:rPr lang="es-MX" sz="16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MX" sz="16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𝑉𝑎𝑟𝑖𝑎𝑛𝑧𝑎</m:t>
                      </m:r>
                      <m:d>
                        <m:dPr>
                          <m:ctrlPr>
                            <a:rPr lang="es-MX" sz="16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es-MX" sz="1600" b="0" i="1" smtClean="0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s-MX" sz="1600" b="0" i="1" smtClean="0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</m:d>
                      <m:r>
                        <a:rPr lang="es-MX" sz="16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s-MX" sz="16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𝑆𝑒𝑠𝑔𝑜</m:t>
                      </m:r>
                      <m:sSup>
                        <m:sSupPr>
                          <m:ctrlPr>
                            <a:rPr lang="es-MX" sz="16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s-MX" sz="1600" b="0" i="1" smtClean="0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es-MX" sz="1600" b="0" i="1" smtClean="0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s-MX" sz="1600" b="0" i="1" smtClean="0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acc>
                              <m:r>
                                <a:rPr lang="es-MX" sz="1600" b="0" i="1" smtClean="0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s-MX" sz="1600" b="0" i="1" smtClean="0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</m:e>
                        <m:sup>
                          <m:r>
                            <a:rPr lang="es-MX" sz="16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s-AR" sz="1600" dirty="0">
                  <a:solidFill>
                    <a:schemeClr val="accent3"/>
                  </a:solidFill>
                </a:endParaRPr>
              </a:p>
            </p:txBody>
          </p:sp>
        </mc:Choice>
        <mc:Fallback xmlns="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3C82C860-B33A-4D5B-B186-5A31CE4093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3849" y="1651579"/>
                <a:ext cx="5596271" cy="76450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946212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III. El </a:t>
            </a:r>
            <a:r>
              <a:rPr lang="en-GB" dirty="0" err="1"/>
              <a:t>método</a:t>
            </a:r>
            <a:r>
              <a:rPr lang="en-GB" dirty="0"/>
              <a:t> LASSO</a:t>
            </a:r>
          </a:p>
        </p:txBody>
      </p:sp>
    </p:spTree>
    <p:extLst>
      <p:ext uri="{BB962C8B-B14F-4D97-AF65-F5344CB8AC3E}">
        <p14:creationId xmlns:p14="http://schemas.microsoft.com/office/powerpoint/2010/main" val="35796095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736398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Least Absolute Shrinkage and Selection Operator</a:t>
            </a:r>
            <a:endParaRPr dirty="0"/>
          </a:p>
        </p:txBody>
      </p:sp>
      <p:sp>
        <p:nvSpPr>
          <p:cNvPr id="6" name="Google Shape;182;p31">
            <a:extLst>
              <a:ext uri="{FF2B5EF4-FFF2-40B4-BE49-F238E27FC236}">
                <a16:creationId xmlns:a16="http://schemas.microsoft.com/office/drawing/2014/main" id="{128ED185-3F59-40E3-A553-2A3254C45D8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52460" y="861755"/>
            <a:ext cx="3629683" cy="39937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sz="1700" dirty="0"/>
              <a:t>Los estimadores de MCO se derivaban de minimizar los errores al cuadrado.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sz="1700" dirty="0"/>
              <a:t>El algoritmo LASSO incorpora una penalidad proporcional al valor absoluto de los coeficientes.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sz="1700" dirty="0"/>
              <a:t>Se puede aplicar tanto a regresión </a:t>
            </a:r>
            <a:r>
              <a:rPr lang="es-MX" sz="1700" dirty="0">
                <a:highlight>
                  <a:srgbClr val="63D297"/>
                </a:highlight>
              </a:rPr>
              <a:t>lineal como logística</a:t>
            </a:r>
            <a:r>
              <a:rPr lang="es-MX" sz="1700" dirty="0"/>
              <a:t>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sz="1700" dirty="0"/>
              <a:t>Un punto importante es que, como vamos a sumar coeficientes de variables distintas, es necesario estandarizarlas antes de estimar.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s-MX" sz="1600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s-MX" sz="1600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s-MX" sz="1600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s-MX" sz="1600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sz="1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CuadroTexto 6">
                <a:extLst>
                  <a:ext uri="{FF2B5EF4-FFF2-40B4-BE49-F238E27FC236}">
                    <a16:creationId xmlns:a16="http://schemas.microsoft.com/office/drawing/2014/main" id="{E5C68412-58D9-451E-8E77-DC4D85068036}"/>
                  </a:ext>
                </a:extLst>
              </p:cNvPr>
              <p:cNvSpPr txBox="1"/>
              <p:nvPr/>
            </p:nvSpPr>
            <p:spPr>
              <a:xfrm>
                <a:off x="4219540" y="1331273"/>
                <a:ext cx="4572000" cy="9326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s-MX" sz="200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s-MX" sz="200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min</m:t>
                          </m:r>
                        </m:fName>
                        <m:e>
                          <m:nary>
                            <m:naryPr>
                              <m:chr m:val="∑"/>
                              <m:ctrlPr>
                                <a:rPr lang="es-AR" sz="200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s-AR" sz="200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s-AR" sz="200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s-AR" sz="200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r>
                                <a:rPr lang="es-AR" sz="200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s-AR" sz="2000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AR" sz="2000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s-AR" sz="2000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s-AR" sz="200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 −</m:t>
                              </m:r>
                              <m:sSub>
                                <m:sSubPr>
                                  <m:ctrlPr>
                                    <a:rPr lang="es-MX" sz="2000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s-MX" sz="2000" i="1">
                                          <a:solidFill>
                                            <a:schemeClr val="accent3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s-MX" sz="2000" i="1">
                                          <a:solidFill>
                                            <a:schemeClr val="accent3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s-MX" sz="2000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es-AR" sz="2000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s-AR" sz="2000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s-AR" sz="2000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s-AR" sz="200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nary>
                          <m:r>
                            <a:rPr lang="es-MX" sz="20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⇒</m:t>
                          </m:r>
                          <m:sSup>
                            <m:sSupPr>
                              <m:ctrlPr>
                                <a:rPr lang="es-MX" sz="2000" b="0" i="1" smtClean="0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acc>
                                <m:accPr>
                                  <m:chr m:val="̂"/>
                                  <m:ctrlPr>
                                    <a:rPr lang="es-MX" sz="2000" b="1" i="1" smtClean="0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s-MX" sz="2000" b="1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𝜷</m:t>
                                  </m:r>
                                </m:e>
                              </m:acc>
                            </m:e>
                            <m:sup>
                              <m:r>
                                <a:rPr lang="es-MX" sz="2000" b="0" i="1" smtClean="0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𝑀𝐶𝑂</m:t>
                              </m:r>
                            </m:sup>
                          </m:sSup>
                        </m:e>
                      </m:func>
                    </m:oMath>
                  </m:oMathPara>
                </a14:m>
                <a:endParaRPr lang="es-AR" sz="2000" dirty="0">
                  <a:solidFill>
                    <a:schemeClr val="accent3"/>
                  </a:solidFill>
                </a:endParaRPr>
              </a:p>
            </p:txBody>
          </p:sp>
        </mc:Choice>
        <mc:Fallback>
          <p:sp>
            <p:nvSpPr>
              <p:cNvPr id="7" name="CuadroTexto 6">
                <a:extLst>
                  <a:ext uri="{FF2B5EF4-FFF2-40B4-BE49-F238E27FC236}">
                    <a16:creationId xmlns:a16="http://schemas.microsoft.com/office/drawing/2014/main" id="{E5C68412-58D9-451E-8E77-DC4D850680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9540" y="1331273"/>
                <a:ext cx="4572000" cy="93262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errar llave 3">
            <a:extLst>
              <a:ext uri="{FF2B5EF4-FFF2-40B4-BE49-F238E27FC236}">
                <a16:creationId xmlns:a16="http://schemas.microsoft.com/office/drawing/2014/main" id="{CAF7B6F9-5471-48CE-B49B-F389E031B092}"/>
              </a:ext>
            </a:extLst>
          </p:cNvPr>
          <p:cNvSpPr/>
          <p:nvPr/>
        </p:nvSpPr>
        <p:spPr>
          <a:xfrm rot="16200000">
            <a:off x="6108603" y="513338"/>
            <a:ext cx="214170" cy="1522480"/>
          </a:xfrm>
          <a:prstGeom prst="rightBrace">
            <a:avLst>
              <a:gd name="adj1" fmla="val 27411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68123CF2-09A4-44A3-86EE-3346F3B68586}"/>
                  </a:ext>
                </a:extLst>
              </p:cNvPr>
              <p:cNvSpPr txBox="1"/>
              <p:nvPr/>
            </p:nvSpPr>
            <p:spPr>
              <a:xfrm>
                <a:off x="5985817" y="846249"/>
                <a:ext cx="45974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sz="18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𝑅𝑆𝑆</m:t>
                      </m:r>
                    </m:oMath>
                  </m:oMathPara>
                </a14:m>
                <a:endParaRPr lang="es-AR" sz="1800" dirty="0">
                  <a:solidFill>
                    <a:schemeClr val="accent3"/>
                  </a:solidFill>
                </a:endParaRPr>
              </a:p>
            </p:txBody>
          </p:sp>
        </mc:Choice>
        <mc:Fallback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68123CF2-09A4-44A3-86EE-3346F3B685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5817" y="846249"/>
                <a:ext cx="459741" cy="276999"/>
              </a:xfrm>
              <a:prstGeom prst="rect">
                <a:avLst/>
              </a:prstGeom>
              <a:blipFill>
                <a:blip r:embed="rId4"/>
                <a:stretch>
                  <a:fillRect l="-12000" r="-9333" b="-8889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CuadroTexto 9">
                <a:extLst>
                  <a:ext uri="{FF2B5EF4-FFF2-40B4-BE49-F238E27FC236}">
                    <a16:creationId xmlns:a16="http://schemas.microsoft.com/office/drawing/2014/main" id="{85D33F12-A432-49FF-8CD4-D7057A412A74}"/>
                  </a:ext>
                </a:extLst>
              </p:cNvPr>
              <p:cNvSpPr txBox="1"/>
              <p:nvPr/>
            </p:nvSpPr>
            <p:spPr>
              <a:xfrm>
                <a:off x="4159558" y="2350688"/>
                <a:ext cx="4572000" cy="967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s-MX" sz="200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s-MX" sz="200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min</m:t>
                          </m:r>
                        </m:fName>
                        <m:e>
                          <m:nary>
                            <m:naryPr>
                              <m:chr m:val="∑"/>
                              <m:ctrlPr>
                                <a:rPr lang="es-AR" sz="200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s-AR" sz="200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s-AR" sz="200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s-AR" sz="200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r>
                                <a:rPr lang="es-AR" sz="200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s-AR" sz="2000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AR" sz="2000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s-AR" sz="2000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s-AR" sz="200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 −</m:t>
                              </m:r>
                              <m:sSub>
                                <m:sSubPr>
                                  <m:ctrlPr>
                                    <a:rPr lang="es-MX" sz="2000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s-MX" sz="2000" i="1">
                                          <a:solidFill>
                                            <a:schemeClr val="accent3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s-MX" sz="2000" i="1">
                                          <a:solidFill>
                                            <a:schemeClr val="accent3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s-MX" sz="2000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es-AR" sz="2000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s-AR" sz="2000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s-AR" sz="2000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  <m:r>
                            <a:rPr lang="es-MX" sz="2000" b="0" i="1" smtClean="0">
                              <a:solidFill>
                                <a:srgbClr val="63D297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MX" sz="2000" b="0" i="1" smtClean="0">
                              <a:solidFill>
                                <a:srgbClr val="63D297"/>
                              </a:solidFill>
                              <a:latin typeface="Cambria Math" panose="02040503050406030204" pitchFamily="18" charset="0"/>
                            </a:rPr>
                            <m:t>𝜆</m:t>
                          </m:r>
                          <m:nary>
                            <m:naryPr>
                              <m:chr m:val="∑"/>
                              <m:ctrlPr>
                                <a:rPr lang="es-AR" sz="2000" i="1">
                                  <a:solidFill>
                                    <a:srgbClr val="63D29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s-MX" sz="2000" b="0" i="1" smtClean="0">
                                  <a:solidFill>
                                    <a:srgbClr val="63D297"/>
                                  </a:solidFill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s-AR" sz="2000" i="1">
                                  <a:solidFill>
                                    <a:srgbClr val="63D297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s-MX" sz="2000" b="0" i="1" smtClean="0">
                                  <a:solidFill>
                                    <a:srgbClr val="63D297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p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s-AR" sz="2000" i="1" smtClean="0">
                                      <a:solidFill>
                                        <a:srgbClr val="63D29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MX" sz="2000" i="1">
                                          <a:solidFill>
                                            <a:srgbClr val="63D29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MX" sz="2000" i="1">
                                          <a:solidFill>
                                            <a:srgbClr val="63D29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s-MX" sz="2000" i="1">
                                          <a:solidFill>
                                            <a:srgbClr val="63D29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nary>
                          <m:r>
                            <a:rPr lang="es-MX" sz="2000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⇒</m:t>
                          </m:r>
                          <m:sSup>
                            <m:sSupPr>
                              <m:ctrlPr>
                                <a:rPr lang="es-MX" sz="2000" b="0" i="1" smtClean="0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acc>
                                <m:accPr>
                                  <m:chr m:val="̃"/>
                                  <m:ctrlPr>
                                    <a:rPr lang="es-MX" sz="2000" b="1" i="1" smtClean="0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s-MX" sz="2000" b="1" i="1" smtClean="0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𝜷</m:t>
                                  </m:r>
                                </m:e>
                              </m:acc>
                            </m:e>
                            <m:sup>
                              <m:r>
                                <a:rPr lang="es-MX" sz="2000" b="0" i="1" smtClean="0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𝐿𝐴𝑆𝑆𝑂</m:t>
                              </m:r>
                            </m:sup>
                          </m:sSup>
                        </m:e>
                      </m:func>
                    </m:oMath>
                  </m:oMathPara>
                </a14:m>
                <a:endParaRPr lang="es-AR" sz="2000" dirty="0">
                  <a:solidFill>
                    <a:schemeClr val="accent3"/>
                  </a:solidFill>
                </a:endParaRPr>
              </a:p>
            </p:txBody>
          </p:sp>
        </mc:Choice>
        <mc:Fallback>
          <p:sp>
            <p:nvSpPr>
              <p:cNvPr id="10" name="CuadroTexto 9">
                <a:extLst>
                  <a:ext uri="{FF2B5EF4-FFF2-40B4-BE49-F238E27FC236}">
                    <a16:creationId xmlns:a16="http://schemas.microsoft.com/office/drawing/2014/main" id="{85D33F12-A432-49FF-8CD4-D7057A412A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9558" y="2350688"/>
                <a:ext cx="4572000" cy="9674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errar llave 10">
            <a:extLst>
              <a:ext uri="{FF2B5EF4-FFF2-40B4-BE49-F238E27FC236}">
                <a16:creationId xmlns:a16="http://schemas.microsoft.com/office/drawing/2014/main" id="{C6E5D4CF-87F8-4ADE-884E-A727CE0F759B}"/>
              </a:ext>
            </a:extLst>
          </p:cNvPr>
          <p:cNvSpPr/>
          <p:nvPr/>
        </p:nvSpPr>
        <p:spPr>
          <a:xfrm rot="5400000">
            <a:off x="5378241" y="2634925"/>
            <a:ext cx="214170" cy="1522480"/>
          </a:xfrm>
          <a:prstGeom prst="rightBrace">
            <a:avLst>
              <a:gd name="adj1" fmla="val 27411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CuadroTexto 11">
                <a:extLst>
                  <a:ext uri="{FF2B5EF4-FFF2-40B4-BE49-F238E27FC236}">
                    <a16:creationId xmlns:a16="http://schemas.microsoft.com/office/drawing/2014/main" id="{B9EC246C-F910-45DB-AB52-D3582F6838F4}"/>
                  </a:ext>
                </a:extLst>
              </p:cNvPr>
              <p:cNvSpPr txBox="1"/>
              <p:nvPr/>
            </p:nvSpPr>
            <p:spPr>
              <a:xfrm>
                <a:off x="5255456" y="3542508"/>
                <a:ext cx="45974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sz="1800" b="0" i="1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𝑅𝑆𝑆</m:t>
                      </m:r>
                    </m:oMath>
                  </m:oMathPara>
                </a14:m>
                <a:endParaRPr lang="es-AR" sz="1800" dirty="0">
                  <a:solidFill>
                    <a:schemeClr val="accent3"/>
                  </a:solidFill>
                </a:endParaRPr>
              </a:p>
            </p:txBody>
          </p:sp>
        </mc:Choice>
        <mc:Fallback>
          <p:sp>
            <p:nvSpPr>
              <p:cNvPr id="12" name="CuadroTexto 11">
                <a:extLst>
                  <a:ext uri="{FF2B5EF4-FFF2-40B4-BE49-F238E27FC236}">
                    <a16:creationId xmlns:a16="http://schemas.microsoft.com/office/drawing/2014/main" id="{B9EC246C-F910-45DB-AB52-D3582F6838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456" y="3542508"/>
                <a:ext cx="459741" cy="276999"/>
              </a:xfrm>
              <a:prstGeom prst="rect">
                <a:avLst/>
              </a:prstGeom>
              <a:blipFill>
                <a:blip r:embed="rId6"/>
                <a:stretch>
                  <a:fillRect l="-10526" r="-9211" b="-8696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Cerrar llave 12">
            <a:extLst>
              <a:ext uri="{FF2B5EF4-FFF2-40B4-BE49-F238E27FC236}">
                <a16:creationId xmlns:a16="http://schemas.microsoft.com/office/drawing/2014/main" id="{71FEF98E-A7FA-48B6-9EA7-7A57A2600176}"/>
              </a:ext>
            </a:extLst>
          </p:cNvPr>
          <p:cNvSpPr/>
          <p:nvPr/>
        </p:nvSpPr>
        <p:spPr>
          <a:xfrm rot="5400000">
            <a:off x="6840084" y="2894554"/>
            <a:ext cx="253428" cy="1042479"/>
          </a:xfrm>
          <a:prstGeom prst="rightBrace">
            <a:avLst>
              <a:gd name="adj1" fmla="val 27411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079FA786-B127-4B87-A1B3-7E6F090335D1}"/>
              </a:ext>
            </a:extLst>
          </p:cNvPr>
          <p:cNvSpPr txBox="1"/>
          <p:nvPr/>
        </p:nvSpPr>
        <p:spPr>
          <a:xfrm>
            <a:off x="6351379" y="3503250"/>
            <a:ext cx="125109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600" dirty="0">
                <a:solidFill>
                  <a:schemeClr val="accent3"/>
                </a:solidFill>
                <a:latin typeface="Proxima Nova" panose="020B0604020202020204" charset="0"/>
              </a:rPr>
              <a:t>Penalidad</a:t>
            </a:r>
            <a:endParaRPr lang="es-AR" sz="1600" dirty="0">
              <a:solidFill>
                <a:schemeClr val="accent3"/>
              </a:solidFill>
              <a:latin typeface="Proxima Nov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8950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736398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El </a:t>
            </a:r>
            <a:r>
              <a:rPr lang="en-US" dirty="0" err="1"/>
              <a:t>grado</a:t>
            </a:r>
            <a:r>
              <a:rPr lang="en-US" dirty="0"/>
              <a:t> de </a:t>
            </a:r>
            <a:r>
              <a:rPr lang="en-US" dirty="0" err="1"/>
              <a:t>penalidad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700" y="942753"/>
                <a:ext cx="7053120" cy="371569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Es lo que llamamos un </a:t>
                </a:r>
                <a:r>
                  <a:rPr lang="es-MX" sz="1600" dirty="0" err="1">
                    <a:highlight>
                      <a:srgbClr val="63D297"/>
                    </a:highlight>
                  </a:rPr>
                  <a:t>hiperparámetro</a:t>
                </a:r>
                <a:r>
                  <a:rPr lang="es-MX" sz="1600" dirty="0"/>
                  <a:t> y puede ser cualquier número </a:t>
                </a:r>
                <a14:m>
                  <m:oMath xmlns:m="http://schemas.openxmlformats.org/officeDocument/2006/math">
                    <m:r>
                      <a:rPr lang="es-MX" sz="1600" i="1" dirty="0" smtClean="0">
                        <a:latin typeface="Cambria Math" panose="02040503050406030204" pitchFamily="18" charset="0"/>
                      </a:rPr>
                      <m:t>≥0</m:t>
                    </m:r>
                  </m:oMath>
                </a14:m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Lo fijamos </a:t>
                </a:r>
                <a:r>
                  <a:rPr lang="es-MX" sz="1600" dirty="0" err="1"/>
                  <a:t>nosotrxs</a:t>
                </a:r>
                <a:r>
                  <a:rPr lang="es-MX" sz="1600" dirty="0"/>
                  <a:t> según cuánto nos importe reducir los coeficientes.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Un </a:t>
                </a:r>
                <a14:m>
                  <m:oMath xmlns:m="http://schemas.openxmlformats.org/officeDocument/2006/math">
                    <m:r>
                      <a:rPr lang="es-MX" sz="1600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s-MX" sz="16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s-MX" sz="1600" dirty="0"/>
                  <a:t> sería idéntico a una regresión lineal (muchos coeficientes).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Un </a:t>
                </a:r>
                <a14:m>
                  <m:oMath xmlns:m="http://schemas.openxmlformats.org/officeDocument/2006/math">
                    <m:r>
                      <a:rPr lang="es-MX" sz="1600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s-MX" sz="1600" dirty="0"/>
                  <a:t> alto genera regresiones con menos variables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Mejor interpretación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Menos </a:t>
                </a:r>
                <a:r>
                  <a:rPr lang="es-MX" sz="1600" dirty="0" err="1"/>
                  <a:t>overfitting</a:t>
                </a:r>
                <a:endParaRPr lang="es-MX" sz="1600" dirty="0"/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Más sesgo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El </a:t>
                </a:r>
                <a14:m>
                  <m:oMath xmlns:m="http://schemas.openxmlformats.org/officeDocument/2006/math">
                    <m:r>
                      <a:rPr lang="es-MX" sz="1600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s-MX" sz="1600" dirty="0"/>
                  <a:t> óptimo sería el que minimiza el error de predicción </a:t>
                </a:r>
                <a:r>
                  <a:rPr lang="es-MX" sz="1600" i="1" dirty="0">
                    <a:highlight>
                      <a:srgbClr val="63D297"/>
                    </a:highlight>
                  </a:rPr>
                  <a:t>fuera de la muestra</a:t>
                </a:r>
                <a:r>
                  <a:rPr lang="es-MX" sz="1600" dirty="0"/>
                  <a:t>. La clase que viene vamos a ver que esto se puede estimar usando </a:t>
                </a:r>
                <a:r>
                  <a:rPr lang="es-MX" sz="1600" dirty="0" err="1"/>
                  <a:t>cross-validation</a:t>
                </a:r>
                <a:r>
                  <a:rPr lang="es-MX" sz="1600" dirty="0"/>
                  <a:t>. 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sz="1600" dirty="0"/>
              </a:p>
            </p:txBody>
          </p:sp>
        </mc:Choice>
        <mc:Fallback xmlns="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700" y="942753"/>
                <a:ext cx="7053120" cy="3715690"/>
              </a:xfrm>
              <a:prstGeom prst="rect">
                <a:avLst/>
              </a:prstGeom>
              <a:blipFill>
                <a:blip r:embed="rId3"/>
                <a:stretch>
                  <a:fillRect l="-519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CuadroTexto 1">
                <a:extLst>
                  <a:ext uri="{FF2B5EF4-FFF2-40B4-BE49-F238E27FC236}">
                    <a16:creationId xmlns:a16="http://schemas.microsoft.com/office/drawing/2014/main" id="{25FF9510-46BA-4340-A994-E114462D3F3E}"/>
                  </a:ext>
                </a:extLst>
              </p:cNvPr>
              <p:cNvSpPr txBox="1"/>
              <p:nvPr/>
            </p:nvSpPr>
            <p:spPr>
              <a:xfrm>
                <a:off x="7364820" y="1915740"/>
                <a:ext cx="1198598" cy="17697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sz="11500" b="0" i="1" smtClean="0">
                          <a:solidFill>
                            <a:srgbClr val="63D297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</m:oMath>
                  </m:oMathPara>
                </a14:m>
                <a:endParaRPr lang="es-AR" sz="11500" dirty="0">
                  <a:solidFill>
                    <a:srgbClr val="63D297"/>
                  </a:solidFill>
                </a:endParaRPr>
              </a:p>
            </p:txBody>
          </p:sp>
        </mc:Choice>
        <mc:Fallback xmlns="">
          <p:sp>
            <p:nvSpPr>
              <p:cNvPr id="2" name="CuadroTexto 1">
                <a:extLst>
                  <a:ext uri="{FF2B5EF4-FFF2-40B4-BE49-F238E27FC236}">
                    <a16:creationId xmlns:a16="http://schemas.microsoft.com/office/drawing/2014/main" id="{25FF9510-46BA-4340-A994-E114462D3F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4820" y="1915740"/>
                <a:ext cx="1198598" cy="176971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77934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lt2"/>
          </a:fgClr>
          <a:bgClr>
            <a:schemeClr val="bg1"/>
          </a:bgClr>
        </a:patt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9"/>
          <p:cNvSpPr txBox="1">
            <a:spLocks noGrp="1"/>
          </p:cNvSpPr>
          <p:nvPr>
            <p:ph type="title"/>
          </p:nvPr>
        </p:nvSpPr>
        <p:spPr>
          <a:xfrm>
            <a:off x="310368" y="149900"/>
            <a:ext cx="6382740" cy="2143773"/>
          </a:xfr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3700" dirty="0"/>
              <a:t>LASSO vs </a:t>
            </a:r>
            <a:r>
              <a:rPr lang="es-MX" sz="3700" i="1" dirty="0"/>
              <a:t>Ridge</a:t>
            </a:r>
            <a:br>
              <a:rPr lang="es-AR" sz="3700" dirty="0"/>
            </a:br>
            <a:br>
              <a:rPr lang="es-AR" sz="3700" dirty="0"/>
            </a:br>
            <a:endParaRPr lang="es-AR" sz="3700" dirty="0"/>
          </a:p>
        </p:txBody>
      </p:sp>
      <p:sp>
        <p:nvSpPr>
          <p:cNvPr id="3" name="Google Shape;228;p39">
            <a:extLst>
              <a:ext uri="{FF2B5EF4-FFF2-40B4-BE49-F238E27FC236}">
                <a16:creationId xmlns:a16="http://schemas.microsoft.com/office/drawing/2014/main" id="{D1B974DD-E78B-4331-97F6-2620675C6585}"/>
              </a:ext>
            </a:extLst>
          </p:cNvPr>
          <p:cNvSpPr txBox="1">
            <a:spLocks/>
          </p:cNvSpPr>
          <p:nvPr/>
        </p:nvSpPr>
        <p:spPr>
          <a:xfrm>
            <a:off x="310368" y="255180"/>
            <a:ext cx="5544627" cy="4579147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rmAutofit fontScale="5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Proxima Nova"/>
              <a:buNone/>
              <a:defRPr sz="4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Proxima Nova"/>
              <a:buNone/>
              <a:defRPr sz="4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Proxima Nova"/>
              <a:buNone/>
              <a:defRPr sz="4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Proxima Nova"/>
              <a:buNone/>
              <a:defRPr sz="4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Proxima Nova"/>
              <a:buNone/>
              <a:defRPr sz="4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Proxima Nova"/>
              <a:buNone/>
              <a:defRPr sz="4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Proxima Nova"/>
              <a:buNone/>
              <a:defRPr sz="4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Proxima Nova"/>
              <a:buNone/>
              <a:defRPr sz="4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Proxima Nova"/>
              <a:buNone/>
              <a:defRPr sz="4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>
              <a:lnSpc>
                <a:spcPct val="90000"/>
              </a:lnSpc>
            </a:pPr>
            <a:endParaRPr lang="es-AR" sz="2400" dirty="0"/>
          </a:p>
          <a:p>
            <a:pPr>
              <a:lnSpc>
                <a:spcPct val="90000"/>
              </a:lnSpc>
            </a:pPr>
            <a:endParaRPr lang="es-AR" sz="2400" dirty="0"/>
          </a:p>
          <a:p>
            <a:pPr>
              <a:lnSpc>
                <a:spcPct val="90000"/>
              </a:lnSpc>
            </a:pPr>
            <a:endParaRPr lang="es-AR" sz="2400" dirty="0"/>
          </a:p>
          <a:p>
            <a:pPr>
              <a:lnSpc>
                <a:spcPct val="90000"/>
              </a:lnSpc>
            </a:pPr>
            <a:endParaRPr lang="es-AR" sz="2400" dirty="0"/>
          </a:p>
          <a:p>
            <a:pPr>
              <a:lnSpc>
                <a:spcPct val="90000"/>
              </a:lnSpc>
            </a:pPr>
            <a:endParaRPr lang="es-AR" sz="2400" dirty="0"/>
          </a:p>
          <a:p>
            <a:pPr>
              <a:lnSpc>
                <a:spcPct val="90000"/>
              </a:lnSpc>
            </a:pPr>
            <a:endParaRPr lang="es-AR" sz="2400" dirty="0"/>
          </a:p>
          <a:p>
            <a:pPr>
              <a:lnSpc>
                <a:spcPct val="140000"/>
              </a:lnSpc>
              <a:spcBef>
                <a:spcPts val="600"/>
              </a:spcBef>
            </a:pPr>
            <a:r>
              <a:rPr lang="es-MX" sz="2400" dirty="0">
                <a:solidFill>
                  <a:schemeClr val="accent2"/>
                </a:solidFill>
              </a:rPr>
              <a:t>Nos concentramos en LASSO para aprovechar el tiempo, pero existen otras técnicas de regularización. Por ejemplo, una que está cubierta en ISLR es la </a:t>
            </a:r>
            <a:r>
              <a:rPr lang="es-MX" sz="2400" i="1" dirty="0" err="1">
                <a:solidFill>
                  <a:schemeClr val="accent2"/>
                </a:solidFill>
              </a:rPr>
              <a:t>ridge</a:t>
            </a:r>
            <a:r>
              <a:rPr lang="es-MX" sz="2400" i="1" dirty="0">
                <a:solidFill>
                  <a:schemeClr val="accent2"/>
                </a:solidFill>
              </a:rPr>
              <a:t> </a:t>
            </a:r>
            <a:r>
              <a:rPr lang="es-MX" sz="2400" i="1" dirty="0" err="1">
                <a:solidFill>
                  <a:schemeClr val="accent2"/>
                </a:solidFill>
              </a:rPr>
              <a:t>regression</a:t>
            </a:r>
            <a:r>
              <a:rPr lang="es-MX" sz="2400" dirty="0">
                <a:solidFill>
                  <a:schemeClr val="accent2"/>
                </a:solidFill>
              </a:rPr>
              <a:t>.</a:t>
            </a:r>
          </a:p>
          <a:p>
            <a:pPr>
              <a:lnSpc>
                <a:spcPct val="140000"/>
              </a:lnSpc>
              <a:spcBef>
                <a:spcPts val="600"/>
              </a:spcBef>
            </a:pPr>
            <a:r>
              <a:rPr lang="es-MX" sz="2400" dirty="0">
                <a:solidFill>
                  <a:schemeClr val="accent2"/>
                </a:solidFill>
              </a:rPr>
              <a:t>Tiene la misma lógica que LASSO, excepto que en lugar de agregar como penalidad el valor absoluto de los parámetros, agrega los parámetros al cuadrado.</a:t>
            </a:r>
          </a:p>
          <a:p>
            <a:pPr>
              <a:lnSpc>
                <a:spcPct val="140000"/>
              </a:lnSpc>
              <a:spcBef>
                <a:spcPts val="600"/>
              </a:spcBef>
            </a:pPr>
            <a:endParaRPr lang="es-MX" sz="2400" dirty="0">
              <a:solidFill>
                <a:schemeClr val="accent2"/>
              </a:solidFill>
            </a:endParaRPr>
          </a:p>
          <a:p>
            <a:pPr>
              <a:lnSpc>
                <a:spcPct val="140000"/>
              </a:lnSpc>
              <a:spcBef>
                <a:spcPts val="600"/>
              </a:spcBef>
            </a:pPr>
            <a:r>
              <a:rPr lang="es-MX" sz="2400" dirty="0">
                <a:solidFill>
                  <a:schemeClr val="accent2"/>
                </a:solidFill>
              </a:rPr>
              <a:t>Pero </a:t>
            </a:r>
            <a:r>
              <a:rPr lang="es-MX" sz="2400" b="1" dirty="0">
                <a:solidFill>
                  <a:schemeClr val="accent2"/>
                </a:solidFill>
              </a:rPr>
              <a:t>LASSO</a:t>
            </a:r>
            <a:r>
              <a:rPr lang="es-MX" sz="2400" dirty="0">
                <a:solidFill>
                  <a:schemeClr val="accent2"/>
                </a:solidFill>
              </a:rPr>
              <a:t> es una técnica más nueva que tiene una </a:t>
            </a:r>
            <a:r>
              <a:rPr lang="es-MX" sz="2400" b="1" dirty="0">
                <a:solidFill>
                  <a:schemeClr val="accent2"/>
                </a:solidFill>
              </a:rPr>
              <a:t>ventaja</a:t>
            </a:r>
            <a:r>
              <a:rPr lang="es-MX" sz="2400" dirty="0">
                <a:solidFill>
                  <a:schemeClr val="accent2"/>
                </a:solidFill>
              </a:rPr>
              <a:t> importante. La fórmula hace que algunos coeficientes caigan a </a:t>
            </a:r>
            <a:r>
              <a:rPr lang="es-MX" sz="2400" b="1" dirty="0">
                <a:solidFill>
                  <a:schemeClr val="accent2"/>
                </a:solidFill>
              </a:rPr>
              <a:t>exactamente 0</a:t>
            </a:r>
            <a:r>
              <a:rPr lang="es-MX" sz="2400" dirty="0">
                <a:solidFill>
                  <a:schemeClr val="accent2"/>
                </a:solidFill>
              </a:rPr>
              <a:t>, mientras que </a:t>
            </a:r>
            <a:r>
              <a:rPr lang="es-MX" sz="2400" b="1" dirty="0">
                <a:solidFill>
                  <a:schemeClr val="accent2"/>
                </a:solidFill>
              </a:rPr>
              <a:t>en </a:t>
            </a:r>
            <a:r>
              <a:rPr lang="es-MX" sz="2400" b="1" i="1" dirty="0" err="1">
                <a:solidFill>
                  <a:schemeClr val="accent2"/>
                </a:solidFill>
              </a:rPr>
              <a:t>ridge</a:t>
            </a:r>
            <a:r>
              <a:rPr lang="es-MX" sz="2400" b="1" dirty="0">
                <a:solidFill>
                  <a:schemeClr val="accent2"/>
                </a:solidFill>
              </a:rPr>
              <a:t> todos son mayores a 0</a:t>
            </a:r>
            <a:r>
              <a:rPr lang="es-MX" sz="2400" dirty="0">
                <a:solidFill>
                  <a:schemeClr val="accent2"/>
                </a:solidFill>
              </a:rPr>
              <a:t>. </a:t>
            </a:r>
          </a:p>
          <a:p>
            <a:pPr>
              <a:lnSpc>
                <a:spcPct val="140000"/>
              </a:lnSpc>
              <a:spcBef>
                <a:spcPts val="600"/>
              </a:spcBef>
            </a:pPr>
            <a:r>
              <a:rPr lang="es-MX" sz="2400" dirty="0">
                <a:solidFill>
                  <a:schemeClr val="accent2"/>
                </a:solidFill>
              </a:rPr>
              <a:t>Se dice que LASSO genera resultados </a:t>
            </a:r>
            <a:r>
              <a:rPr lang="es-MX" sz="2400" i="1" dirty="0" err="1">
                <a:solidFill>
                  <a:schemeClr val="accent2"/>
                </a:solidFill>
              </a:rPr>
              <a:t>sparse</a:t>
            </a:r>
            <a:r>
              <a:rPr lang="es-MX" sz="2400" i="1" dirty="0">
                <a:solidFill>
                  <a:schemeClr val="accent2"/>
                </a:solidFill>
              </a:rPr>
              <a:t> </a:t>
            </a:r>
            <a:r>
              <a:rPr lang="es-MX" sz="2400" dirty="0">
                <a:solidFill>
                  <a:schemeClr val="accent2"/>
                </a:solidFill>
              </a:rPr>
              <a:t>(con varios ceros). </a:t>
            </a:r>
          </a:p>
          <a:p>
            <a:pPr>
              <a:lnSpc>
                <a:spcPct val="140000"/>
              </a:lnSpc>
              <a:spcBef>
                <a:spcPts val="600"/>
              </a:spcBef>
            </a:pPr>
            <a:r>
              <a:rPr lang="es-MX" sz="2400" dirty="0">
                <a:solidFill>
                  <a:schemeClr val="accent2"/>
                </a:solidFill>
              </a:rPr>
              <a:t>Esto implica que LASSO hace selección de variables (algunas quedan descartadas), lo cual favorece mucho la </a:t>
            </a:r>
            <a:r>
              <a:rPr lang="es-MX" sz="2400" b="1" dirty="0">
                <a:solidFill>
                  <a:schemeClr val="accent2"/>
                </a:solidFill>
              </a:rPr>
              <a:t>interpretabilidad</a:t>
            </a:r>
            <a:r>
              <a:rPr lang="es-MX" sz="2400" dirty="0">
                <a:solidFill>
                  <a:schemeClr val="accent2"/>
                </a:solidFill>
              </a:rPr>
              <a:t>. </a:t>
            </a:r>
          </a:p>
          <a:p>
            <a:pPr>
              <a:lnSpc>
                <a:spcPct val="140000"/>
              </a:lnSpc>
              <a:spcBef>
                <a:spcPts val="600"/>
              </a:spcBef>
            </a:pPr>
            <a:endParaRPr lang="es-AR" sz="24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8139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53"/>
          <p:cNvSpPr txBox="1">
            <a:spLocks noGrp="1"/>
          </p:cNvSpPr>
          <p:nvPr>
            <p:ph type="title"/>
          </p:nvPr>
        </p:nvSpPr>
        <p:spPr>
          <a:xfrm>
            <a:off x="311700" y="1561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La </a:t>
            </a:r>
            <a:r>
              <a:rPr lang="en-GB" dirty="0" err="1"/>
              <a:t>clase</a:t>
            </a:r>
            <a:r>
              <a:rPr lang="en-GB" dirty="0"/>
              <a:t> que </a:t>
            </a:r>
            <a:r>
              <a:rPr lang="en-GB" dirty="0" err="1"/>
              <a:t>viene</a:t>
            </a:r>
            <a:endParaRPr dirty="0"/>
          </a:p>
        </p:txBody>
      </p:sp>
      <p:sp>
        <p:nvSpPr>
          <p:cNvPr id="311" name="Google Shape;311;p53"/>
          <p:cNvSpPr txBox="1">
            <a:spLocks noGrp="1"/>
          </p:cNvSpPr>
          <p:nvPr>
            <p:ph type="body" idx="1"/>
          </p:nvPr>
        </p:nvSpPr>
        <p:spPr>
          <a:xfrm>
            <a:off x="311700" y="72880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anose="05000000000000000000" pitchFamily="2" charset="2"/>
              <a:buChar char="§"/>
            </a:pPr>
            <a:r>
              <a:rPr lang="en-GB" dirty="0"/>
              <a:t>¡</a:t>
            </a:r>
            <a:r>
              <a:rPr lang="en-GB" dirty="0" err="1"/>
              <a:t>Ya</a:t>
            </a:r>
            <a:r>
              <a:rPr lang="en-GB" dirty="0"/>
              <a:t> </a:t>
            </a:r>
            <a:r>
              <a:rPr lang="en-GB" dirty="0" err="1"/>
              <a:t>vimos</a:t>
            </a:r>
            <a:r>
              <a:rPr lang="en-GB" dirty="0"/>
              <a:t> </a:t>
            </a:r>
            <a:r>
              <a:rPr lang="en-GB" dirty="0" err="1"/>
              <a:t>todos</a:t>
            </a:r>
            <a:r>
              <a:rPr lang="en-GB" dirty="0"/>
              <a:t> los </a:t>
            </a:r>
            <a:r>
              <a:rPr lang="en-GB" dirty="0" err="1"/>
              <a:t>modelos</a:t>
            </a:r>
            <a:r>
              <a:rPr lang="en-GB" dirty="0"/>
              <a:t>! ¿Podemos usar los </a:t>
            </a:r>
            <a:r>
              <a:rPr lang="en-GB" dirty="0" err="1"/>
              <a:t>datos</a:t>
            </a:r>
            <a:r>
              <a:rPr lang="en-GB" dirty="0"/>
              <a:t> para </a:t>
            </a:r>
            <a:r>
              <a:rPr lang="en-GB" dirty="0" err="1"/>
              <a:t>elegir</a:t>
            </a:r>
            <a:r>
              <a:rPr lang="en-GB" dirty="0"/>
              <a:t> </a:t>
            </a:r>
            <a:r>
              <a:rPr lang="en-GB" dirty="0" err="1"/>
              <a:t>el</a:t>
            </a:r>
            <a:r>
              <a:rPr lang="en-GB" dirty="0"/>
              <a:t> </a:t>
            </a:r>
            <a:r>
              <a:rPr lang="en-GB" dirty="0" err="1"/>
              <a:t>mejor</a:t>
            </a:r>
            <a:r>
              <a:rPr lang="en-GB" dirty="0"/>
              <a:t>?</a:t>
            </a:r>
          </a:p>
          <a:p>
            <a:pPr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anose="05000000000000000000" pitchFamily="2" charset="2"/>
              <a:buChar char="§"/>
            </a:pPr>
            <a:r>
              <a:rPr lang="en-GB" b="1" dirty="0" err="1"/>
              <a:t>Teórico</a:t>
            </a:r>
            <a:r>
              <a:rPr lang="en-GB" dirty="0"/>
              <a:t>: </a:t>
            </a:r>
            <a:r>
              <a:rPr lang="es-MX" dirty="0"/>
              <a:t>Métricas de rendimiento y </a:t>
            </a:r>
            <a:r>
              <a:rPr lang="es-MX" dirty="0" err="1"/>
              <a:t>CrossValidation</a:t>
            </a:r>
            <a:endParaRPr lang="es-MX" dirty="0"/>
          </a:p>
          <a:p>
            <a:pPr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anose="05000000000000000000" pitchFamily="2" charset="2"/>
              <a:buChar char="§"/>
            </a:pPr>
            <a:r>
              <a:rPr lang="en-GB" b="1" dirty="0" err="1"/>
              <a:t>Práctico</a:t>
            </a:r>
            <a:r>
              <a:rPr lang="en-GB" dirty="0"/>
              <a:t>: resolver </a:t>
            </a:r>
            <a:r>
              <a:rPr lang="en-GB" dirty="0" err="1"/>
              <a:t>práctica</a:t>
            </a:r>
            <a:r>
              <a:rPr lang="en-GB" dirty="0"/>
              <a:t> </a:t>
            </a:r>
            <a:r>
              <a:rPr lang="en-GB" dirty="0" err="1"/>
              <a:t>independiente</a:t>
            </a:r>
            <a:r>
              <a:rPr lang="en-GB" dirty="0"/>
              <a:t>. Traer </a:t>
            </a:r>
            <a:r>
              <a:rPr lang="en-GB" dirty="0" err="1"/>
              <a:t>dudas</a:t>
            </a:r>
            <a:r>
              <a:rPr lang="en-GB" dirty="0"/>
              <a:t> y/o </a:t>
            </a:r>
            <a:r>
              <a:rPr lang="en-GB" dirty="0" err="1"/>
              <a:t>comentarios</a:t>
            </a:r>
            <a:r>
              <a:rPr lang="en-GB" dirty="0"/>
              <a:t>.</a:t>
            </a:r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7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Gracias!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20158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Contenidos por clase</a:t>
            </a:r>
            <a:endParaRPr/>
          </a:p>
        </p:txBody>
      </p:sp>
      <p:graphicFrame>
        <p:nvGraphicFramePr>
          <p:cNvPr id="4" name="Google Shape;121;p21">
            <a:extLst>
              <a:ext uri="{FF2B5EF4-FFF2-40B4-BE49-F238E27FC236}">
                <a16:creationId xmlns:a16="http://schemas.microsoft.com/office/drawing/2014/main" id="{BA19C9E7-06A9-4C76-89E8-4589C06C5A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9463466"/>
              </p:ext>
            </p:extLst>
          </p:nvPr>
        </p:nvGraphicFramePr>
        <p:xfrm>
          <a:off x="311750" y="1238250"/>
          <a:ext cx="8584913" cy="3708502"/>
        </p:xfrm>
        <a:graphic>
          <a:graphicData uri="http://schemas.openxmlformats.org/drawingml/2006/table">
            <a:tbl>
              <a:tblPr>
                <a:noFill/>
                <a:tableStyleId>{272BD5B9-A1A1-4B16-8F28-979374803D1B}</a:tableStyleId>
              </a:tblPr>
              <a:tblGrid>
                <a:gridCol w="1093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5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750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 err="1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Clase</a:t>
                      </a:r>
                      <a:endParaRPr b="1" dirty="0">
                        <a:solidFill>
                          <a:srgbClr val="FFFFFF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 err="1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Temas</a:t>
                      </a:r>
                      <a:endParaRPr b="1" dirty="0">
                        <a:solidFill>
                          <a:srgbClr val="FFFFFF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 err="1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Bibliografía</a:t>
                      </a:r>
                      <a:endParaRPr b="1" dirty="0">
                        <a:solidFill>
                          <a:srgbClr val="FFFFFF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1</a:t>
                      </a:r>
                      <a:endParaRPr dirty="0">
                        <a:solidFill>
                          <a:schemeClr val="tx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Intro, </a:t>
                      </a:r>
                      <a:r>
                        <a:rPr lang="en-GB" dirty="0" err="1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tipos</a:t>
                      </a: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de </a:t>
                      </a:r>
                      <a:r>
                        <a:rPr lang="en-GB" dirty="0" err="1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modelos</a:t>
                      </a: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, trade-offs</a:t>
                      </a:r>
                      <a:endParaRPr dirty="0">
                        <a:solidFill>
                          <a:schemeClr val="tx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2 ISLR + Cap 1 TMR + Caps 4 y 5 IMS</a:t>
                      </a:r>
                      <a:endParaRPr sz="1200" dirty="0">
                        <a:solidFill>
                          <a:schemeClr val="tx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0578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2</a:t>
                      </a:r>
                      <a:endParaRPr dirty="0">
                        <a:solidFill>
                          <a:schemeClr val="tx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Explorando y transformando variables. 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 err="1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Intro</a:t>
                      </a:r>
                      <a:r>
                        <a:rPr lang="es-AR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a regresión lineal simple</a:t>
                      </a:r>
                      <a:endParaRPr dirty="0">
                        <a:solidFill>
                          <a:schemeClr val="tx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3.1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6 TMR + </a:t>
                      </a:r>
                      <a:r>
                        <a:rPr lang="es-AR" sz="1200" dirty="0" err="1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7 IMS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3</a:t>
                      </a:r>
                      <a:endParaRPr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Regresión lineal múltiple</a:t>
                      </a:r>
                      <a:endParaRPr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3.2 a 3.6 </a:t>
                      </a:r>
                      <a:r>
                        <a:rPr lang="en-GB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Caps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7 y 8 TMR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8 IMS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4</a:t>
                      </a:r>
                      <a:endParaRPr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Regresión</a:t>
                      </a:r>
                      <a:r>
                        <a:rPr lang="en-GB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</a:t>
                      </a:r>
                      <a:r>
                        <a:rPr lang="en-GB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logística</a:t>
                      </a:r>
                      <a:endParaRPr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4.1 a 4.3 </a:t>
                      </a:r>
                      <a:r>
                        <a:rPr lang="en-GB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9 IMS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5</a:t>
                      </a:r>
                      <a:endParaRPr dirty="0">
                        <a:solidFill>
                          <a:schemeClr val="bg2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LASSO</a:t>
                      </a:r>
                      <a:endParaRPr dirty="0">
                        <a:solidFill>
                          <a:schemeClr val="bg2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6.1 a 6.2 </a:t>
                      </a:r>
                      <a:r>
                        <a:rPr lang="en-GB" sz="1200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endParaRPr lang="es-AR" sz="1200" dirty="0">
                        <a:solidFill>
                          <a:schemeClr val="bg2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6</a:t>
                      </a:r>
                      <a:endParaRPr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Métricas de rendimiento y </a:t>
                      </a:r>
                      <a:r>
                        <a:rPr lang="es-AR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CrossValidation</a:t>
                      </a:r>
                      <a:endParaRPr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5 </a:t>
                      </a:r>
                      <a:r>
                        <a:rPr lang="en-GB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Caps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5, 9 y 10 TMR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>
            <a:spLocks noGrp="1"/>
          </p:cNvSpPr>
          <p:nvPr>
            <p:ph type="title"/>
          </p:nvPr>
        </p:nvSpPr>
        <p:spPr>
          <a:xfrm>
            <a:off x="311700" y="1586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dirty="0"/>
              <a:t>Nuestra </a:t>
            </a:r>
            <a:r>
              <a:rPr lang="en-GB" sz="2500" dirty="0" err="1"/>
              <a:t>hoja</a:t>
            </a:r>
            <a:r>
              <a:rPr lang="en-GB" sz="2500" dirty="0"/>
              <a:t> de </a:t>
            </a:r>
            <a:r>
              <a:rPr lang="en-GB" sz="2500" dirty="0" err="1"/>
              <a:t>ruta</a:t>
            </a:r>
            <a:endParaRPr sz="2500" dirty="0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4D990B10-D7C9-44AC-9FD0-2E27B3A75CC4}"/>
              </a:ext>
            </a:extLst>
          </p:cNvPr>
          <p:cNvSpPr/>
          <p:nvPr/>
        </p:nvSpPr>
        <p:spPr>
          <a:xfrm>
            <a:off x="4309672" y="713242"/>
            <a:ext cx="18288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Modelización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4A276890-EAB7-4F68-A4F0-5961C18E2333}"/>
              </a:ext>
            </a:extLst>
          </p:cNvPr>
          <p:cNvSpPr/>
          <p:nvPr/>
        </p:nvSpPr>
        <p:spPr>
          <a:xfrm>
            <a:off x="2480872" y="1400935"/>
            <a:ext cx="18288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Aprendizaje supervisado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B649CADF-86CA-4D53-8604-119C91D962C1}"/>
              </a:ext>
            </a:extLst>
          </p:cNvPr>
          <p:cNvSpPr/>
          <p:nvPr/>
        </p:nvSpPr>
        <p:spPr>
          <a:xfrm>
            <a:off x="6977913" y="1400935"/>
            <a:ext cx="18288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Aprendizaje no supervisado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84C45660-C9E1-4682-8D24-67D65EDC5AD7}"/>
              </a:ext>
            </a:extLst>
          </p:cNvPr>
          <p:cNvSpPr/>
          <p:nvPr/>
        </p:nvSpPr>
        <p:spPr>
          <a:xfrm>
            <a:off x="367259" y="2033042"/>
            <a:ext cx="18288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Regresión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71A5A473-C51D-457B-9320-56B40E145AED}"/>
              </a:ext>
            </a:extLst>
          </p:cNvPr>
          <p:cNvSpPr/>
          <p:nvPr/>
        </p:nvSpPr>
        <p:spPr>
          <a:xfrm>
            <a:off x="4736879" y="2032105"/>
            <a:ext cx="18288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Clasificación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5" name="Hexágono 14">
            <a:extLst>
              <a:ext uri="{FF2B5EF4-FFF2-40B4-BE49-F238E27FC236}">
                <a16:creationId xmlns:a16="http://schemas.microsoft.com/office/drawing/2014/main" id="{F6141949-D737-4BE2-9122-26956F8C60B8}"/>
              </a:ext>
            </a:extLst>
          </p:cNvPr>
          <p:cNvSpPr/>
          <p:nvPr/>
        </p:nvSpPr>
        <p:spPr>
          <a:xfrm>
            <a:off x="2180183" y="3527498"/>
            <a:ext cx="1080000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Regresión lineal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8" name="Hexágono 17">
            <a:extLst>
              <a:ext uri="{FF2B5EF4-FFF2-40B4-BE49-F238E27FC236}">
                <a16:creationId xmlns:a16="http://schemas.microsoft.com/office/drawing/2014/main" id="{C9932A63-2CAB-4E2D-9825-0475BF88F7A0}"/>
              </a:ext>
            </a:extLst>
          </p:cNvPr>
          <p:cNvSpPr/>
          <p:nvPr/>
        </p:nvSpPr>
        <p:spPr>
          <a:xfrm>
            <a:off x="7457079" y="2114550"/>
            <a:ext cx="1087946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 err="1">
                <a:solidFill>
                  <a:schemeClr val="accent2"/>
                </a:solidFill>
                <a:latin typeface="Proxima Nova" panose="020B0604020202020204" charset="0"/>
              </a:rPr>
              <a:t>Clustering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B9A89CBC-6B47-41DB-9701-F40FC126C137}"/>
              </a:ext>
            </a:extLst>
          </p:cNvPr>
          <p:cNvSpPr/>
          <p:nvPr/>
        </p:nvSpPr>
        <p:spPr>
          <a:xfrm>
            <a:off x="3974879" y="2798833"/>
            <a:ext cx="15840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24" name="Rectángulo: esquinas redondeadas 23">
            <a:extLst>
              <a:ext uri="{FF2B5EF4-FFF2-40B4-BE49-F238E27FC236}">
                <a16:creationId xmlns:a16="http://schemas.microsoft.com/office/drawing/2014/main" id="{39E022CC-60EF-4D14-A8D8-A2272C00939F}"/>
              </a:ext>
            </a:extLst>
          </p:cNvPr>
          <p:cNvSpPr/>
          <p:nvPr/>
        </p:nvSpPr>
        <p:spPr>
          <a:xfrm>
            <a:off x="5963575" y="2796941"/>
            <a:ext cx="15840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No 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77E1FACB-771C-4678-8AEC-39BF517E1D99}"/>
              </a:ext>
            </a:extLst>
          </p:cNvPr>
          <p:cNvCxnSpPr>
            <a:cxnSpLocks/>
            <a:stCxn id="11" idx="2"/>
            <a:endCxn id="46" idx="0"/>
          </p:cNvCxnSpPr>
          <p:nvPr/>
        </p:nvCxnSpPr>
        <p:spPr>
          <a:xfrm flipH="1">
            <a:off x="934597" y="2490242"/>
            <a:ext cx="347062" cy="32809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0F40D13E-8445-47B1-A87F-A5950F6CF87E}"/>
              </a:ext>
            </a:extLst>
          </p:cNvPr>
          <p:cNvCxnSpPr>
            <a:cxnSpLocks/>
            <a:stCxn id="11" idx="2"/>
            <a:endCxn id="44" idx="0"/>
          </p:cNvCxnSpPr>
          <p:nvPr/>
        </p:nvCxnSpPr>
        <p:spPr>
          <a:xfrm>
            <a:off x="1281659" y="2490242"/>
            <a:ext cx="1430895" cy="331749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7CEEF7BB-59F9-4FD2-B3AB-532406514BF7}"/>
              </a:ext>
            </a:extLst>
          </p:cNvPr>
          <p:cNvCxnSpPr>
            <a:cxnSpLocks/>
            <a:stCxn id="9" idx="2"/>
            <a:endCxn id="11" idx="0"/>
          </p:cNvCxnSpPr>
          <p:nvPr/>
        </p:nvCxnSpPr>
        <p:spPr>
          <a:xfrm flipH="1">
            <a:off x="1281659" y="1858135"/>
            <a:ext cx="2113613" cy="174907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id="{E6DF477B-E1A1-420E-99FE-F4FEFB8B0159}"/>
              </a:ext>
            </a:extLst>
          </p:cNvPr>
          <p:cNvCxnSpPr>
            <a:cxnSpLocks/>
            <a:stCxn id="9" idx="2"/>
            <a:endCxn id="12" idx="0"/>
          </p:cNvCxnSpPr>
          <p:nvPr/>
        </p:nvCxnSpPr>
        <p:spPr>
          <a:xfrm>
            <a:off x="3395272" y="1858135"/>
            <a:ext cx="2256007" cy="17397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38">
            <a:extLst>
              <a:ext uri="{FF2B5EF4-FFF2-40B4-BE49-F238E27FC236}">
                <a16:creationId xmlns:a16="http://schemas.microsoft.com/office/drawing/2014/main" id="{8DED36CA-EBB0-4414-9220-3514866BE20E}"/>
              </a:ext>
            </a:extLst>
          </p:cNvPr>
          <p:cNvCxnSpPr>
            <a:cxnSpLocks/>
            <a:stCxn id="5" idx="2"/>
            <a:endCxn id="9" idx="0"/>
          </p:cNvCxnSpPr>
          <p:nvPr/>
        </p:nvCxnSpPr>
        <p:spPr>
          <a:xfrm flipH="1">
            <a:off x="3395272" y="1170442"/>
            <a:ext cx="1828800" cy="230493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cto 41">
            <a:extLst>
              <a:ext uri="{FF2B5EF4-FFF2-40B4-BE49-F238E27FC236}">
                <a16:creationId xmlns:a16="http://schemas.microsoft.com/office/drawing/2014/main" id="{36296CC0-4538-4702-BAE5-618BF6EC547F}"/>
              </a:ext>
            </a:extLst>
          </p:cNvPr>
          <p:cNvCxnSpPr>
            <a:cxnSpLocks/>
            <a:stCxn id="5" idx="2"/>
            <a:endCxn id="10" idx="0"/>
          </p:cNvCxnSpPr>
          <p:nvPr/>
        </p:nvCxnSpPr>
        <p:spPr>
          <a:xfrm>
            <a:off x="5224072" y="1170442"/>
            <a:ext cx="2668241" cy="230493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0A0F49A6-13A2-455D-BE09-F1DA863A84CA}"/>
              </a:ext>
            </a:extLst>
          </p:cNvPr>
          <p:cNvCxnSpPr>
            <a:cxnSpLocks/>
            <a:stCxn id="12" idx="2"/>
            <a:endCxn id="23" idx="0"/>
          </p:cNvCxnSpPr>
          <p:nvPr/>
        </p:nvCxnSpPr>
        <p:spPr>
          <a:xfrm flipH="1">
            <a:off x="4766879" y="2489305"/>
            <a:ext cx="884400" cy="309528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recto 47">
            <a:extLst>
              <a:ext uri="{FF2B5EF4-FFF2-40B4-BE49-F238E27FC236}">
                <a16:creationId xmlns:a16="http://schemas.microsoft.com/office/drawing/2014/main" id="{CE8EE3FF-AC20-4199-88E8-E4E59FB51FDC}"/>
              </a:ext>
            </a:extLst>
          </p:cNvPr>
          <p:cNvCxnSpPr>
            <a:cxnSpLocks/>
            <a:stCxn id="12" idx="2"/>
            <a:endCxn id="24" idx="0"/>
          </p:cNvCxnSpPr>
          <p:nvPr/>
        </p:nvCxnSpPr>
        <p:spPr>
          <a:xfrm>
            <a:off x="5651279" y="2489305"/>
            <a:ext cx="1104296" cy="307636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ector recto 59">
            <a:extLst>
              <a:ext uri="{FF2B5EF4-FFF2-40B4-BE49-F238E27FC236}">
                <a16:creationId xmlns:a16="http://schemas.microsoft.com/office/drawing/2014/main" id="{3E819977-5368-4D96-9F5B-91B50EC716FF}"/>
              </a:ext>
            </a:extLst>
          </p:cNvPr>
          <p:cNvCxnSpPr>
            <a:cxnSpLocks/>
          </p:cNvCxnSpPr>
          <p:nvPr/>
        </p:nvCxnSpPr>
        <p:spPr>
          <a:xfrm>
            <a:off x="7989748" y="1858135"/>
            <a:ext cx="0" cy="255478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Hexágono 31">
            <a:extLst>
              <a:ext uri="{FF2B5EF4-FFF2-40B4-BE49-F238E27FC236}">
                <a16:creationId xmlns:a16="http://schemas.microsoft.com/office/drawing/2014/main" id="{A78DF77B-EFC4-4CCD-B18D-08C8C8F8473D}"/>
              </a:ext>
            </a:extLst>
          </p:cNvPr>
          <p:cNvSpPr/>
          <p:nvPr/>
        </p:nvSpPr>
        <p:spPr>
          <a:xfrm>
            <a:off x="4239730" y="3527498"/>
            <a:ext cx="1080000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Regresión logística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34" name="Hexágono 33">
            <a:extLst>
              <a:ext uri="{FF2B5EF4-FFF2-40B4-BE49-F238E27FC236}">
                <a16:creationId xmlns:a16="http://schemas.microsoft.com/office/drawing/2014/main" id="{2FD35B72-9731-44C8-9702-7B02D2407CF5}"/>
              </a:ext>
            </a:extLst>
          </p:cNvPr>
          <p:cNvSpPr/>
          <p:nvPr/>
        </p:nvSpPr>
        <p:spPr>
          <a:xfrm>
            <a:off x="6339144" y="3510556"/>
            <a:ext cx="1087946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KNN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37" name="Conector recto 36">
            <a:extLst>
              <a:ext uri="{FF2B5EF4-FFF2-40B4-BE49-F238E27FC236}">
                <a16:creationId xmlns:a16="http://schemas.microsoft.com/office/drawing/2014/main" id="{B8981D67-8D8A-49B9-BD78-B0097DA717E4}"/>
              </a:ext>
            </a:extLst>
          </p:cNvPr>
          <p:cNvCxnSpPr>
            <a:cxnSpLocks/>
          </p:cNvCxnSpPr>
          <p:nvPr/>
        </p:nvCxnSpPr>
        <p:spPr>
          <a:xfrm flipH="1">
            <a:off x="4776208" y="3256033"/>
            <a:ext cx="0" cy="270528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8675A32A-54E3-49E2-B6EA-F57A43BAE636}"/>
              </a:ext>
            </a:extLst>
          </p:cNvPr>
          <p:cNvCxnSpPr>
            <a:cxnSpLocks/>
          </p:cNvCxnSpPr>
          <p:nvPr/>
        </p:nvCxnSpPr>
        <p:spPr>
          <a:xfrm flipH="1">
            <a:off x="6872872" y="3254141"/>
            <a:ext cx="0" cy="256415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ángulo: esquinas redondeadas 43">
            <a:extLst>
              <a:ext uri="{FF2B5EF4-FFF2-40B4-BE49-F238E27FC236}">
                <a16:creationId xmlns:a16="http://schemas.microsoft.com/office/drawing/2014/main" id="{0ABF2D76-8778-4E03-A65F-8B886B3D5DDC}"/>
              </a:ext>
            </a:extLst>
          </p:cNvPr>
          <p:cNvSpPr/>
          <p:nvPr/>
        </p:nvSpPr>
        <p:spPr>
          <a:xfrm>
            <a:off x="1920554" y="2821991"/>
            <a:ext cx="15840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46" name="Rectángulo: esquinas redondeadas 45">
            <a:extLst>
              <a:ext uri="{FF2B5EF4-FFF2-40B4-BE49-F238E27FC236}">
                <a16:creationId xmlns:a16="http://schemas.microsoft.com/office/drawing/2014/main" id="{DE43DF11-E945-4BA6-B83D-F1135911F0D5}"/>
              </a:ext>
            </a:extLst>
          </p:cNvPr>
          <p:cNvSpPr/>
          <p:nvPr/>
        </p:nvSpPr>
        <p:spPr>
          <a:xfrm>
            <a:off x="142597" y="2818332"/>
            <a:ext cx="15840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No 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47" name="Conector recto 46">
            <a:extLst>
              <a:ext uri="{FF2B5EF4-FFF2-40B4-BE49-F238E27FC236}">
                <a16:creationId xmlns:a16="http://schemas.microsoft.com/office/drawing/2014/main" id="{F07607E4-6E57-420C-953B-899797D0B314}"/>
              </a:ext>
            </a:extLst>
          </p:cNvPr>
          <p:cNvCxnSpPr>
            <a:cxnSpLocks/>
          </p:cNvCxnSpPr>
          <p:nvPr/>
        </p:nvCxnSpPr>
        <p:spPr>
          <a:xfrm>
            <a:off x="2712554" y="3279191"/>
            <a:ext cx="0" cy="24737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Hexágono 49">
            <a:extLst>
              <a:ext uri="{FF2B5EF4-FFF2-40B4-BE49-F238E27FC236}">
                <a16:creationId xmlns:a16="http://schemas.microsoft.com/office/drawing/2014/main" id="{135B1211-C838-4C20-BDDF-1C4257FDEB2A}"/>
              </a:ext>
            </a:extLst>
          </p:cNvPr>
          <p:cNvSpPr/>
          <p:nvPr/>
        </p:nvSpPr>
        <p:spPr>
          <a:xfrm>
            <a:off x="405051" y="3541867"/>
            <a:ext cx="1087946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 err="1">
                <a:solidFill>
                  <a:schemeClr val="accent2"/>
                </a:solidFill>
                <a:latin typeface="Proxima Nova" panose="020B0604020202020204" charset="0"/>
              </a:rPr>
              <a:t>Splines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51" name="Conector recto 50">
            <a:extLst>
              <a:ext uri="{FF2B5EF4-FFF2-40B4-BE49-F238E27FC236}">
                <a16:creationId xmlns:a16="http://schemas.microsoft.com/office/drawing/2014/main" id="{EFE217A9-08AF-49BA-9AB4-D631A29A9D8D}"/>
              </a:ext>
            </a:extLst>
          </p:cNvPr>
          <p:cNvCxnSpPr>
            <a:cxnSpLocks/>
          </p:cNvCxnSpPr>
          <p:nvPr/>
        </p:nvCxnSpPr>
        <p:spPr>
          <a:xfrm>
            <a:off x="947106" y="3267612"/>
            <a:ext cx="0" cy="274255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ángulo: esquinas redondeadas 48">
            <a:extLst>
              <a:ext uri="{FF2B5EF4-FFF2-40B4-BE49-F238E27FC236}">
                <a16:creationId xmlns:a16="http://schemas.microsoft.com/office/drawing/2014/main" id="{C4F8BF29-2D4F-4DDB-9887-90F0F3D0A277}"/>
              </a:ext>
            </a:extLst>
          </p:cNvPr>
          <p:cNvSpPr/>
          <p:nvPr/>
        </p:nvSpPr>
        <p:spPr>
          <a:xfrm>
            <a:off x="2023672" y="3432749"/>
            <a:ext cx="3477717" cy="922560"/>
          </a:xfrm>
          <a:prstGeom prst="roundRect">
            <a:avLst/>
          </a:prstGeom>
          <a:noFill/>
          <a:ln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7" name="Hexágono 56">
            <a:extLst>
              <a:ext uri="{FF2B5EF4-FFF2-40B4-BE49-F238E27FC236}">
                <a16:creationId xmlns:a16="http://schemas.microsoft.com/office/drawing/2014/main" id="{075E4624-6159-4D88-B99C-4BAE0492B27D}"/>
              </a:ext>
            </a:extLst>
          </p:cNvPr>
          <p:cNvSpPr/>
          <p:nvPr/>
        </p:nvSpPr>
        <p:spPr>
          <a:xfrm>
            <a:off x="5512130" y="4268154"/>
            <a:ext cx="1080000" cy="720000"/>
          </a:xfrm>
          <a:prstGeom prst="hexagon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LASSO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53" name="Conector: angular 52">
            <a:extLst>
              <a:ext uri="{FF2B5EF4-FFF2-40B4-BE49-F238E27FC236}">
                <a16:creationId xmlns:a16="http://schemas.microsoft.com/office/drawing/2014/main" id="{FF24B52B-AE9A-42DC-BAE2-53BE82F50593}"/>
              </a:ext>
            </a:extLst>
          </p:cNvPr>
          <p:cNvCxnSpPr>
            <a:stCxn id="57" idx="3"/>
            <a:endCxn id="49" idx="2"/>
          </p:cNvCxnSpPr>
          <p:nvPr/>
        </p:nvCxnSpPr>
        <p:spPr>
          <a:xfrm rot="10800000">
            <a:off x="3762532" y="4355310"/>
            <a:ext cx="1749599" cy="272845"/>
          </a:xfrm>
          <a:prstGeom prst="bentConnector2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1567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 txBox="1">
            <a:spLocks noGrp="1"/>
          </p:cNvSpPr>
          <p:nvPr>
            <p:ph type="title"/>
          </p:nvPr>
        </p:nvSpPr>
        <p:spPr>
          <a:xfrm>
            <a:off x="372140" y="1690577"/>
            <a:ext cx="8463516" cy="114562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/>
              <a:t>Teórica 5: LASSO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Agenda </a:t>
            </a:r>
            <a:r>
              <a:rPr lang="en-GB" dirty="0" err="1"/>
              <a:t>clase</a:t>
            </a:r>
            <a:r>
              <a:rPr lang="en-GB" dirty="0"/>
              <a:t> 5</a:t>
            </a:r>
            <a:endParaRPr dirty="0"/>
          </a:p>
        </p:txBody>
      </p:sp>
      <p:sp>
        <p:nvSpPr>
          <p:cNvPr id="137" name="Google Shape;137;p24"/>
          <p:cNvSpPr txBox="1">
            <a:spLocks noGrp="1"/>
          </p:cNvSpPr>
          <p:nvPr>
            <p:ph type="body" idx="1"/>
          </p:nvPr>
        </p:nvSpPr>
        <p:spPr>
          <a:xfrm>
            <a:off x="311700" y="1453115"/>
            <a:ext cx="8520600" cy="31157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SzPct val="100000"/>
              <a:buAutoNum type="romanUcPeriod"/>
            </a:pPr>
            <a:r>
              <a:rPr lang="es-MX" sz="2000" dirty="0">
                <a:highlight>
                  <a:srgbClr val="63D297"/>
                </a:highlight>
              </a:rPr>
              <a:t>Selección</a:t>
            </a:r>
            <a:r>
              <a:rPr lang="es-MX" sz="2000" dirty="0"/>
              <a:t> de modelos lineales</a:t>
            </a: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SzPct val="100000"/>
              <a:buAutoNum type="romanUcPeriod"/>
            </a:pPr>
            <a:r>
              <a:rPr lang="es-MX" sz="2000" dirty="0"/>
              <a:t>Técnicas de </a:t>
            </a:r>
            <a:r>
              <a:rPr lang="es-MX" sz="2000" dirty="0">
                <a:highlight>
                  <a:srgbClr val="63D297"/>
                </a:highlight>
              </a:rPr>
              <a:t>regularización</a:t>
            </a: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SzPct val="100000"/>
              <a:buAutoNum type="romanUcPeriod"/>
            </a:pPr>
            <a:r>
              <a:rPr lang="es-MX" sz="2000" dirty="0"/>
              <a:t>El método </a:t>
            </a:r>
            <a:r>
              <a:rPr lang="es-MX" sz="2000" dirty="0">
                <a:highlight>
                  <a:srgbClr val="63D297"/>
                </a:highlight>
              </a:rPr>
              <a:t>LASSO</a:t>
            </a:r>
            <a:endParaRPr lang="en-GB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I. </a:t>
            </a:r>
            <a:r>
              <a:rPr lang="en-GB" dirty="0" err="1"/>
              <a:t>Selección</a:t>
            </a:r>
            <a:r>
              <a:rPr lang="en-GB" dirty="0"/>
              <a:t> de </a:t>
            </a:r>
            <a:r>
              <a:rPr lang="en-GB" dirty="0" err="1"/>
              <a:t>modelos</a:t>
            </a:r>
            <a:r>
              <a:rPr lang="en-GB" dirty="0"/>
              <a:t> </a:t>
            </a:r>
            <a:r>
              <a:rPr lang="en-GB" dirty="0" err="1"/>
              <a:t>lineales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7904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736398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Selección de modelos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700" y="710426"/>
                <a:ext cx="6002907" cy="3955741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 fontScale="92500"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Vimos muchos tipos de variables que podemos incorporar en una regresión lineal</a:t>
                </a:r>
              </a:p>
              <a:p>
                <a:pPr marL="715963" indent="-261938">
                  <a:spcAft>
                    <a:spcPts val="600"/>
                  </a:spcAft>
                  <a:buSzPct val="100000"/>
                  <a:buFont typeface="+mj-lt"/>
                  <a:buAutoNum type="arabicPeriod"/>
                </a:pPr>
                <a:r>
                  <a:rPr lang="es-MX" sz="1600" dirty="0"/>
                  <a:t>Variables medidas/disponibles.</a:t>
                </a:r>
              </a:p>
              <a:p>
                <a:pPr marL="715963" indent="-261938">
                  <a:spcAft>
                    <a:spcPts val="600"/>
                  </a:spcAft>
                  <a:buSzPct val="100000"/>
                  <a:buFont typeface="+mj-lt"/>
                  <a:buAutoNum type="arabicPeriod"/>
                </a:pPr>
                <a:r>
                  <a:rPr lang="es-MX" sz="1600" dirty="0"/>
                  <a:t>Interacciones entre variables.</a:t>
                </a:r>
              </a:p>
              <a:p>
                <a:pPr marL="715963" indent="-261938">
                  <a:spcAft>
                    <a:spcPts val="600"/>
                  </a:spcAft>
                  <a:buSzPct val="100000"/>
                  <a:buFont typeface="+mj-lt"/>
                  <a:buAutoNum type="arabicPeriod"/>
                </a:pPr>
                <a:r>
                  <a:rPr lang="es-MX" sz="1600" dirty="0"/>
                  <a:t>Transformaciones polinómicas. </a:t>
                </a:r>
              </a:p>
              <a:p>
                <a:pPr marL="715963" indent="-261938">
                  <a:spcAft>
                    <a:spcPts val="600"/>
                  </a:spcAft>
                  <a:buSzPct val="100000"/>
                  <a:buFont typeface="+mj-lt"/>
                  <a:buAutoNum type="arabicPeriod"/>
                </a:pPr>
                <a:r>
                  <a:rPr lang="es-MX" sz="1600" dirty="0"/>
                  <a:t>Etc.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¿Cómo elegir </a:t>
                </a:r>
                <a:r>
                  <a:rPr lang="es-MX" sz="1600" dirty="0">
                    <a:highlight>
                      <a:srgbClr val="63D297"/>
                    </a:highlight>
                  </a:rPr>
                  <a:t>el mejor</a:t>
                </a:r>
                <a:r>
                  <a:rPr lang="es-MX" sz="1600" dirty="0"/>
                  <a:t> modelo? </a:t>
                </a:r>
              </a:p>
              <a:p>
                <a:pPr marL="742950" lvl="1" indent="-204788">
                  <a:spcAft>
                    <a:spcPts val="600"/>
                  </a:spcAft>
                  <a:buFont typeface="Courier New" panose="02070309020205020404" pitchFamily="49" charset="0"/>
                  <a:buChar char="o"/>
                </a:pPr>
                <a:r>
                  <a:rPr lang="es-MX" sz="1600" dirty="0"/>
                  <a:t>Para inferir: el “mejor” es el que permite una estimación insesgada de </a:t>
                </a:r>
                <a14:m>
                  <m:oMath xmlns:m="http://schemas.openxmlformats.org/officeDocument/2006/math">
                    <m:r>
                      <a:rPr lang="es-MX" sz="1600" b="0" i="1" smtClean="0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s-MX" sz="1600" dirty="0">
                    <a:latin typeface="Assistant" panose="020B0604020202020204" pitchFamily="2" charset="-79"/>
                    <a:cs typeface="Assistant" panose="020B0604020202020204" pitchFamily="2" charset="-79"/>
                    <a:sym typeface="Wingdings" panose="05000000000000000000" pitchFamily="2" charset="2"/>
                  </a:rPr>
                  <a:t>→</a:t>
                </a:r>
                <a:r>
                  <a:rPr lang="es-MX" sz="1600" dirty="0"/>
                  <a:t> pensar en las relaciones causales subyacentes</a:t>
                </a:r>
              </a:p>
              <a:p>
                <a:pPr marL="742950" lvl="1" indent="-204788">
                  <a:spcAft>
                    <a:spcPts val="600"/>
                  </a:spcAft>
                  <a:buFont typeface="Courier New" panose="02070309020205020404" pitchFamily="49" charset="0"/>
                  <a:buChar char="o"/>
                </a:pPr>
                <a:r>
                  <a:rPr lang="es-MX" sz="1600" dirty="0"/>
                  <a:t>Para predecir: el “mejor” es el que lleva a predicciones más precisas</a:t>
                </a:r>
                <a:r>
                  <a:rPr lang="es-MX" sz="1600" dirty="0">
                    <a:latin typeface="Assistant" panose="020B0604020202020204" pitchFamily="2" charset="-79"/>
                    <a:cs typeface="Assistant" panose="020B0604020202020204" pitchFamily="2" charset="-79"/>
                    <a:sym typeface="Wingdings" panose="05000000000000000000" pitchFamily="2" charset="2"/>
                  </a:rPr>
                  <a:t> →</a:t>
                </a:r>
                <a:r>
                  <a:rPr lang="es-MX" sz="1600" dirty="0"/>
                  <a:t> podemos usar los datos para minimizar el error!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sz="1600" dirty="0"/>
              </a:p>
            </p:txBody>
          </p:sp>
        </mc:Choice>
        <mc:Fallback xmlns="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700" y="710426"/>
                <a:ext cx="6002907" cy="3955741"/>
              </a:xfrm>
              <a:prstGeom prst="rect">
                <a:avLst/>
              </a:prstGeom>
              <a:blipFill>
                <a:blip r:embed="rId3"/>
                <a:stretch>
                  <a:fillRect l="-609" r="-406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upo 1">
            <a:extLst>
              <a:ext uri="{FF2B5EF4-FFF2-40B4-BE49-F238E27FC236}">
                <a16:creationId xmlns:a16="http://schemas.microsoft.com/office/drawing/2014/main" id="{26F0942E-B391-4964-8CBF-58D5D94290E9}"/>
              </a:ext>
            </a:extLst>
          </p:cNvPr>
          <p:cNvGrpSpPr/>
          <p:nvPr/>
        </p:nvGrpSpPr>
        <p:grpSpPr>
          <a:xfrm>
            <a:off x="5948057" y="1383047"/>
            <a:ext cx="2903749" cy="1422274"/>
            <a:chOff x="5126054" y="2385677"/>
            <a:chExt cx="2903749" cy="1422274"/>
          </a:xfrm>
        </p:grpSpPr>
        <p:sp>
          <p:nvSpPr>
            <p:cNvPr id="5" name="Rectángulo: esquinas redondeadas 4">
              <a:extLst>
                <a:ext uri="{FF2B5EF4-FFF2-40B4-BE49-F238E27FC236}">
                  <a16:creationId xmlns:a16="http://schemas.microsoft.com/office/drawing/2014/main" id="{26BBAFFB-02FE-4412-8239-62F2B84CD345}"/>
                </a:ext>
              </a:extLst>
            </p:cNvPr>
            <p:cNvSpPr/>
            <p:nvPr/>
          </p:nvSpPr>
          <p:spPr>
            <a:xfrm>
              <a:off x="5126054" y="2571750"/>
              <a:ext cx="1188000" cy="360000"/>
            </a:xfrm>
            <a:prstGeom prst="round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100" dirty="0">
                  <a:solidFill>
                    <a:schemeClr val="accent2"/>
                  </a:solidFill>
                  <a:latin typeface="Proxima Nova" panose="020B0604020202020204" charset="0"/>
                </a:rPr>
                <a:t>Educación</a:t>
              </a:r>
              <a:endParaRPr lang="es-AR" sz="1100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  <p:sp>
          <p:nvSpPr>
            <p:cNvPr id="7" name="Rectángulo: esquinas redondeadas 6">
              <a:extLst>
                <a:ext uri="{FF2B5EF4-FFF2-40B4-BE49-F238E27FC236}">
                  <a16:creationId xmlns:a16="http://schemas.microsoft.com/office/drawing/2014/main" id="{3C884550-01CA-4C02-A3C3-A3F334E6E19A}"/>
                </a:ext>
              </a:extLst>
            </p:cNvPr>
            <p:cNvSpPr/>
            <p:nvPr/>
          </p:nvSpPr>
          <p:spPr>
            <a:xfrm>
              <a:off x="6841803" y="2547279"/>
              <a:ext cx="1188000" cy="360000"/>
            </a:xfrm>
            <a:prstGeom prst="round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100" dirty="0">
                  <a:solidFill>
                    <a:schemeClr val="accent2"/>
                  </a:solidFill>
                  <a:latin typeface="Proxima Nova" panose="020B0604020202020204" charset="0"/>
                </a:rPr>
                <a:t>Ingreso</a:t>
              </a:r>
              <a:endParaRPr lang="es-AR" sz="1100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  <p:sp>
          <p:nvSpPr>
            <p:cNvPr id="8" name="Rectángulo: esquinas redondeadas 7">
              <a:extLst>
                <a:ext uri="{FF2B5EF4-FFF2-40B4-BE49-F238E27FC236}">
                  <a16:creationId xmlns:a16="http://schemas.microsoft.com/office/drawing/2014/main" id="{C5ABB22D-60AC-4F1A-BE0B-4B77383590E0}"/>
                </a:ext>
              </a:extLst>
            </p:cNvPr>
            <p:cNvSpPr/>
            <p:nvPr/>
          </p:nvSpPr>
          <p:spPr>
            <a:xfrm>
              <a:off x="5997370" y="3447951"/>
              <a:ext cx="1188000" cy="360000"/>
            </a:xfrm>
            <a:prstGeom prst="round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100" dirty="0" err="1">
                  <a:solidFill>
                    <a:schemeClr val="accent2"/>
                  </a:solidFill>
                  <a:latin typeface="Proxima Nova" panose="020B0604020202020204" charset="0"/>
                </a:rPr>
                <a:t>IngProg</a:t>
              </a:r>
              <a:endParaRPr lang="es-AR" sz="1100" dirty="0">
                <a:solidFill>
                  <a:schemeClr val="accent2"/>
                </a:solidFill>
                <a:latin typeface="Proxima Nova" panose="020B0604020202020204" charset="0"/>
              </a:endParaRPr>
            </a:p>
          </p:txBody>
        </p:sp>
        <p:cxnSp>
          <p:nvCxnSpPr>
            <p:cNvPr id="9" name="Conector recto de flecha 8">
              <a:extLst>
                <a:ext uri="{FF2B5EF4-FFF2-40B4-BE49-F238E27FC236}">
                  <a16:creationId xmlns:a16="http://schemas.microsoft.com/office/drawing/2014/main" id="{57377B5D-E349-4ED8-B537-5D6C60599322}"/>
                </a:ext>
              </a:extLst>
            </p:cNvPr>
            <p:cNvCxnSpPr/>
            <p:nvPr/>
          </p:nvCxnSpPr>
          <p:spPr>
            <a:xfrm>
              <a:off x="6314054" y="2726606"/>
              <a:ext cx="52774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ector recto de flecha 9">
              <a:extLst>
                <a:ext uri="{FF2B5EF4-FFF2-40B4-BE49-F238E27FC236}">
                  <a16:creationId xmlns:a16="http://schemas.microsoft.com/office/drawing/2014/main" id="{488E5F2B-0199-4106-9403-CA4AAAE9EE87}"/>
                </a:ext>
              </a:extLst>
            </p:cNvPr>
            <p:cNvCxnSpPr>
              <a:cxnSpLocks/>
              <a:stCxn id="8" idx="0"/>
              <a:endCxn id="5" idx="2"/>
            </p:cNvCxnSpPr>
            <p:nvPr/>
          </p:nvCxnSpPr>
          <p:spPr>
            <a:xfrm flipH="1" flipV="1">
              <a:off x="5720054" y="2931750"/>
              <a:ext cx="871316" cy="51620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de flecha 10">
              <a:extLst>
                <a:ext uri="{FF2B5EF4-FFF2-40B4-BE49-F238E27FC236}">
                  <a16:creationId xmlns:a16="http://schemas.microsoft.com/office/drawing/2014/main" id="{7D71A7EB-727D-4BF4-9A42-A4049B5799B0}"/>
                </a:ext>
              </a:extLst>
            </p:cNvPr>
            <p:cNvCxnSpPr>
              <a:cxnSpLocks/>
              <a:stCxn id="8" idx="0"/>
              <a:endCxn id="7" idx="2"/>
            </p:cNvCxnSpPr>
            <p:nvPr/>
          </p:nvCxnSpPr>
          <p:spPr>
            <a:xfrm flipV="1">
              <a:off x="6591370" y="2907279"/>
              <a:ext cx="844433" cy="54067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CuadroTexto 11">
                  <a:extLst>
                    <a:ext uri="{FF2B5EF4-FFF2-40B4-BE49-F238E27FC236}">
                      <a16:creationId xmlns:a16="http://schemas.microsoft.com/office/drawing/2014/main" id="{4DCB1A3F-1F77-4D79-808A-090CC9B1DACD}"/>
                    </a:ext>
                  </a:extLst>
                </p:cNvPr>
                <p:cNvSpPr txBox="1"/>
                <p:nvPr/>
              </p:nvSpPr>
              <p:spPr>
                <a:xfrm>
                  <a:off x="6149457" y="2385677"/>
                  <a:ext cx="861934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s-MX" sz="1400" b="0" i="1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MX" sz="1400" b="0" i="1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s-MX" sz="1400" b="0" i="1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s-MX" sz="1400" b="0" i="1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oMath>
                    </m:oMathPara>
                  </a14:m>
                  <a:endParaRPr lang="es-AR" dirty="0">
                    <a:solidFill>
                      <a:schemeClr val="accent3"/>
                    </a:solidFill>
                  </a:endParaRPr>
                </a:p>
              </p:txBody>
            </p:sp>
          </mc:Choice>
          <mc:Fallback xmlns="">
            <p:sp>
              <p:nvSpPr>
                <p:cNvPr id="12" name="CuadroTexto 11">
                  <a:extLst>
                    <a:ext uri="{FF2B5EF4-FFF2-40B4-BE49-F238E27FC236}">
                      <a16:creationId xmlns:a16="http://schemas.microsoft.com/office/drawing/2014/main" id="{4DCB1A3F-1F77-4D79-808A-090CC9B1DAC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49457" y="2385677"/>
                  <a:ext cx="861934" cy="307777"/>
                </a:xfrm>
                <a:prstGeom prst="rect">
                  <a:avLst/>
                </a:prstGeom>
                <a:blipFill>
                  <a:blip r:embed="rId4"/>
                  <a:stretch>
                    <a:fillRect b="-10000"/>
                  </a:stretch>
                </a:blipFill>
              </p:spPr>
              <p:txBody>
                <a:bodyPr/>
                <a:lstStyle/>
                <a:p>
                  <a:r>
                    <a:rPr lang="es-A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CuadroTexto 12">
                  <a:extLst>
                    <a:ext uri="{FF2B5EF4-FFF2-40B4-BE49-F238E27FC236}">
                      <a16:creationId xmlns:a16="http://schemas.microsoft.com/office/drawing/2014/main" id="{AA9847ED-294E-4817-8242-50E7CD176ACC}"/>
                    </a:ext>
                  </a:extLst>
                </p:cNvPr>
                <p:cNvSpPr txBox="1"/>
                <p:nvPr/>
              </p:nvSpPr>
              <p:spPr>
                <a:xfrm>
                  <a:off x="6935464" y="3094091"/>
                  <a:ext cx="861934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MX" sz="1400" b="0" i="1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MX" sz="1400" b="0" i="1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s-MX" sz="1400" b="0" i="1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s-AR" dirty="0">
                    <a:solidFill>
                      <a:schemeClr val="accent3"/>
                    </a:solidFill>
                  </a:endParaRPr>
                </a:p>
              </p:txBody>
            </p:sp>
          </mc:Choice>
          <mc:Fallback xmlns="">
            <p:sp>
              <p:nvSpPr>
                <p:cNvPr id="13" name="CuadroTexto 12">
                  <a:extLst>
                    <a:ext uri="{FF2B5EF4-FFF2-40B4-BE49-F238E27FC236}">
                      <a16:creationId xmlns:a16="http://schemas.microsoft.com/office/drawing/2014/main" id="{AA9847ED-294E-4817-8242-50E7CD176AC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35464" y="3094091"/>
                  <a:ext cx="861934" cy="307777"/>
                </a:xfrm>
                <a:prstGeom prst="rect">
                  <a:avLst/>
                </a:prstGeom>
                <a:blipFill>
                  <a:blip r:embed="rId5"/>
                  <a:stretch>
                    <a:fillRect b="-7843"/>
                  </a:stretch>
                </a:blipFill>
              </p:spPr>
              <p:txBody>
                <a:bodyPr/>
                <a:lstStyle/>
                <a:p>
                  <a:r>
                    <a:rPr lang="es-AR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4" name="Gráfico 13" descr="Objetivo con relleno sólido">
            <a:extLst>
              <a:ext uri="{FF2B5EF4-FFF2-40B4-BE49-F238E27FC236}">
                <a16:creationId xmlns:a16="http://schemas.microsoft.com/office/drawing/2014/main" id="{97450EF9-99F5-4BAC-8F92-71E3355D5F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42732" y="3477943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874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736398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Enfoques para seleccionar modelos predictivos</a:t>
            </a:r>
            <a:endParaRPr dirty="0"/>
          </a:p>
        </p:txBody>
      </p:sp>
      <p:sp>
        <p:nvSpPr>
          <p:cNvPr id="6" name="Google Shape;182;p31">
            <a:extLst>
              <a:ext uri="{FF2B5EF4-FFF2-40B4-BE49-F238E27FC236}">
                <a16:creationId xmlns:a16="http://schemas.microsoft.com/office/drawing/2014/main" id="{128ED185-3F59-40E3-A553-2A3254C45D8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921488"/>
            <a:ext cx="5621266" cy="37568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>
              <a:spcAft>
                <a:spcPts val="600"/>
              </a:spcAft>
              <a:buFont typeface="+mj-lt"/>
              <a:buAutoNum type="arabicPeriod"/>
            </a:pPr>
            <a:r>
              <a:rPr lang="es-MX" sz="1600" dirty="0"/>
              <a:t>Selección de un subconjunto (</a:t>
            </a:r>
            <a:r>
              <a:rPr lang="es-MX" sz="1600" dirty="0" err="1">
                <a:highlight>
                  <a:srgbClr val="63D297"/>
                </a:highlight>
              </a:rPr>
              <a:t>subset</a:t>
            </a:r>
            <a:r>
              <a:rPr lang="es-MX" sz="1600" dirty="0">
                <a:highlight>
                  <a:srgbClr val="63D297"/>
                </a:highlight>
              </a:rPr>
              <a:t> </a:t>
            </a:r>
            <a:r>
              <a:rPr lang="es-MX" sz="1600" dirty="0" err="1">
                <a:highlight>
                  <a:srgbClr val="63D297"/>
                </a:highlight>
              </a:rPr>
              <a:t>selection</a:t>
            </a:r>
            <a:r>
              <a:rPr lang="es-MX" sz="1600" dirty="0"/>
              <a:t>)</a:t>
            </a:r>
          </a:p>
          <a:p>
            <a:pPr marL="538163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sz="1600" dirty="0"/>
              <a:t>Probar todas las combinaciones y elegir la mejor</a:t>
            </a:r>
          </a:p>
          <a:p>
            <a:pPr marL="808038" lvl="2" indent="-269875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s-MX" sz="1600" dirty="0"/>
              <a:t>Para 3 predictores hay que estimar 7 modelos</a:t>
            </a:r>
          </a:p>
          <a:p>
            <a:pPr marL="808038" lvl="2" indent="-269875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s-MX" sz="1600" dirty="0"/>
              <a:t>Para 5, 31 modelos.</a:t>
            </a:r>
          </a:p>
          <a:p>
            <a:pPr marL="808038" lvl="2" indent="-269875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s-MX" sz="1600" dirty="0"/>
              <a:t>Para 10, 1023…</a:t>
            </a:r>
          </a:p>
          <a:p>
            <a:pPr marL="538163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sz="1600" dirty="0"/>
              <a:t>Partir de un modelo y elegir el mejor paso a seguir</a:t>
            </a:r>
          </a:p>
          <a:p>
            <a:pPr marL="808038" lvl="2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s-MX" sz="1600" dirty="0"/>
              <a:t>Hacia adelante</a:t>
            </a:r>
          </a:p>
          <a:p>
            <a:pPr marL="808038" lvl="2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s-MX" sz="1600" dirty="0"/>
              <a:t>Hacia atrás</a:t>
            </a:r>
          </a:p>
          <a:p>
            <a:pPr marL="914400" lvl="2" indent="0">
              <a:spcAft>
                <a:spcPts val="1200"/>
              </a:spcAft>
              <a:buNone/>
            </a:pPr>
            <a:endParaRPr lang="es-MX" sz="1600" dirty="0"/>
          </a:p>
          <a:p>
            <a:pPr marL="342900">
              <a:spcAft>
                <a:spcPts val="600"/>
              </a:spcAft>
              <a:buFont typeface="+mj-lt"/>
              <a:buAutoNum type="arabicPeriod"/>
            </a:pPr>
            <a:r>
              <a:rPr lang="es-MX" sz="1600" dirty="0">
                <a:highlight>
                  <a:srgbClr val="63D297"/>
                </a:highlight>
              </a:rPr>
              <a:t>Regularización</a:t>
            </a:r>
            <a:r>
              <a:rPr lang="es-MX" sz="1600" dirty="0"/>
              <a:t> (reducción o restricción de parámetros)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s-MX" sz="1600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sz="1600" dirty="0"/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3D70C774-A735-4645-9ECD-FA84652C5D95}"/>
              </a:ext>
            </a:extLst>
          </p:cNvPr>
          <p:cNvGrpSpPr/>
          <p:nvPr/>
        </p:nvGrpSpPr>
        <p:grpSpPr>
          <a:xfrm>
            <a:off x="5837611" y="1783122"/>
            <a:ext cx="2912648" cy="667503"/>
            <a:chOff x="5571460" y="1214454"/>
            <a:chExt cx="2912648" cy="66750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CuadroTexto 4">
                  <a:extLst>
                    <a:ext uri="{FF2B5EF4-FFF2-40B4-BE49-F238E27FC236}">
                      <a16:creationId xmlns:a16="http://schemas.microsoft.com/office/drawing/2014/main" id="{88FA3489-0B48-44C8-9D60-7219BEAE10ED}"/>
                    </a:ext>
                  </a:extLst>
                </p:cNvPr>
                <p:cNvSpPr txBox="1"/>
                <p:nvPr/>
              </p:nvSpPr>
              <p:spPr>
                <a:xfrm>
                  <a:off x="5573544" y="1220089"/>
                  <a:ext cx="466987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MX" b="0" i="1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Y</m:t>
                            </m:r>
                            <m: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~</m:t>
                            </m:r>
                            <m:r>
                              <m:rPr>
                                <m:sty m:val="p"/>
                              </m:rP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b>
                            <m: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s-AR" dirty="0">
                    <a:solidFill>
                      <a:schemeClr val="accent3"/>
                    </a:solidFill>
                  </a:endParaRPr>
                </a:p>
              </p:txBody>
            </p:sp>
          </mc:Choice>
          <mc:Fallback xmlns="">
            <p:sp>
              <p:nvSpPr>
                <p:cNvPr id="5" name="CuadroTexto 4">
                  <a:extLst>
                    <a:ext uri="{FF2B5EF4-FFF2-40B4-BE49-F238E27FC236}">
                      <a16:creationId xmlns:a16="http://schemas.microsoft.com/office/drawing/2014/main" id="{88FA3489-0B48-44C8-9D60-7219BEAE10E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73544" y="1220089"/>
                  <a:ext cx="466987" cy="215444"/>
                </a:xfrm>
                <a:prstGeom prst="rect">
                  <a:avLst/>
                </a:prstGeom>
                <a:blipFill>
                  <a:blip r:embed="rId3"/>
                  <a:stretch>
                    <a:fillRect l="-7792" r="-1299" b="-13889"/>
                  </a:stretch>
                </a:blipFill>
              </p:spPr>
              <p:txBody>
                <a:bodyPr/>
                <a:lstStyle/>
                <a:p>
                  <a:r>
                    <a:rPr lang="es-A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CuadroTexto 7">
                  <a:extLst>
                    <a:ext uri="{FF2B5EF4-FFF2-40B4-BE49-F238E27FC236}">
                      <a16:creationId xmlns:a16="http://schemas.microsoft.com/office/drawing/2014/main" id="{FD03031A-BE25-4C61-BB15-62CA56A13F7D}"/>
                    </a:ext>
                  </a:extLst>
                </p:cNvPr>
                <p:cNvSpPr txBox="1"/>
                <p:nvPr/>
              </p:nvSpPr>
              <p:spPr>
                <a:xfrm>
                  <a:off x="5571460" y="1443301"/>
                  <a:ext cx="471155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MX" b="0" i="1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Y</m:t>
                            </m:r>
                            <m: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~</m:t>
                            </m:r>
                            <m:r>
                              <m:rPr>
                                <m:sty m:val="p"/>
                              </m:rP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b>
                            <m: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s-AR" dirty="0">
                    <a:solidFill>
                      <a:schemeClr val="accent3"/>
                    </a:solidFill>
                  </a:endParaRPr>
                </a:p>
              </p:txBody>
            </p:sp>
          </mc:Choice>
          <mc:Fallback xmlns="">
            <p:sp>
              <p:nvSpPr>
                <p:cNvPr id="8" name="CuadroTexto 7">
                  <a:extLst>
                    <a:ext uri="{FF2B5EF4-FFF2-40B4-BE49-F238E27FC236}">
                      <a16:creationId xmlns:a16="http://schemas.microsoft.com/office/drawing/2014/main" id="{FD03031A-BE25-4C61-BB15-62CA56A13F7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71460" y="1443301"/>
                  <a:ext cx="471155" cy="215444"/>
                </a:xfrm>
                <a:prstGeom prst="rect">
                  <a:avLst/>
                </a:prstGeom>
                <a:blipFill>
                  <a:blip r:embed="rId4"/>
                  <a:stretch>
                    <a:fillRect l="-7792" r="-2597" b="-17143"/>
                  </a:stretch>
                </a:blipFill>
              </p:spPr>
              <p:txBody>
                <a:bodyPr/>
                <a:lstStyle/>
                <a:p>
                  <a:r>
                    <a:rPr lang="es-A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CuadroTexto 8">
                  <a:extLst>
                    <a:ext uri="{FF2B5EF4-FFF2-40B4-BE49-F238E27FC236}">
                      <a16:creationId xmlns:a16="http://schemas.microsoft.com/office/drawing/2014/main" id="{5107DEBD-B4AF-4469-AB1D-1C4A80383467}"/>
                    </a:ext>
                  </a:extLst>
                </p:cNvPr>
                <p:cNvSpPr txBox="1"/>
                <p:nvPr/>
              </p:nvSpPr>
              <p:spPr>
                <a:xfrm>
                  <a:off x="5571460" y="1666513"/>
                  <a:ext cx="471155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MX" b="0" i="1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Y</m:t>
                            </m:r>
                            <m: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~</m:t>
                            </m:r>
                            <m:r>
                              <m:rPr>
                                <m:sty m:val="p"/>
                              </m:rP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b>
                            <m: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es-AR" dirty="0">
                    <a:solidFill>
                      <a:schemeClr val="accent3"/>
                    </a:solidFill>
                  </a:endParaRPr>
                </a:p>
              </p:txBody>
            </p:sp>
          </mc:Choice>
          <mc:Fallback xmlns="">
            <p:sp>
              <p:nvSpPr>
                <p:cNvPr id="9" name="CuadroTexto 8">
                  <a:extLst>
                    <a:ext uri="{FF2B5EF4-FFF2-40B4-BE49-F238E27FC236}">
                      <a16:creationId xmlns:a16="http://schemas.microsoft.com/office/drawing/2014/main" id="{5107DEBD-B4AF-4469-AB1D-1C4A8038346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71460" y="1666513"/>
                  <a:ext cx="471155" cy="215444"/>
                </a:xfrm>
                <a:prstGeom prst="rect">
                  <a:avLst/>
                </a:prstGeom>
                <a:blipFill>
                  <a:blip r:embed="rId5"/>
                  <a:stretch>
                    <a:fillRect l="-7792" r="-2597" b="-17143"/>
                  </a:stretch>
                </a:blipFill>
              </p:spPr>
              <p:txBody>
                <a:bodyPr/>
                <a:lstStyle/>
                <a:p>
                  <a:r>
                    <a:rPr lang="es-A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CuadroTexto 9">
                  <a:extLst>
                    <a:ext uri="{FF2B5EF4-FFF2-40B4-BE49-F238E27FC236}">
                      <a16:creationId xmlns:a16="http://schemas.microsoft.com/office/drawing/2014/main" id="{ABE1CC3E-F319-4A3F-A423-741BF3F81875}"/>
                    </a:ext>
                  </a:extLst>
                </p:cNvPr>
                <p:cNvSpPr txBox="1"/>
                <p:nvPr/>
              </p:nvSpPr>
              <p:spPr>
                <a:xfrm>
                  <a:off x="6185250" y="1214454"/>
                  <a:ext cx="872034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MX" b="0" i="1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Y</m:t>
                            </m:r>
                            <m: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~</m:t>
                            </m:r>
                            <m:r>
                              <m:rPr>
                                <m:sty m:val="p"/>
                              </m:rP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b>
                            <m: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s-MX" b="0" i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s-MX" b="0" i="1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b>
                            <m: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s-AR" dirty="0">
                    <a:solidFill>
                      <a:schemeClr val="accent3"/>
                    </a:solidFill>
                  </a:endParaRPr>
                </a:p>
              </p:txBody>
            </p:sp>
          </mc:Choice>
          <mc:Fallback xmlns="">
            <p:sp>
              <p:nvSpPr>
                <p:cNvPr id="10" name="CuadroTexto 9">
                  <a:extLst>
                    <a:ext uri="{FF2B5EF4-FFF2-40B4-BE49-F238E27FC236}">
                      <a16:creationId xmlns:a16="http://schemas.microsoft.com/office/drawing/2014/main" id="{ABE1CC3E-F319-4A3F-A423-741BF3F8187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85250" y="1214454"/>
                  <a:ext cx="872034" cy="215444"/>
                </a:xfrm>
                <a:prstGeom prst="rect">
                  <a:avLst/>
                </a:prstGeom>
                <a:blipFill>
                  <a:blip r:embed="rId6"/>
                  <a:stretch>
                    <a:fillRect l="-3497" r="-699" b="-17143"/>
                  </a:stretch>
                </a:blipFill>
              </p:spPr>
              <p:txBody>
                <a:bodyPr/>
                <a:lstStyle/>
                <a:p>
                  <a:r>
                    <a:rPr lang="es-A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CuadroTexto 10">
                  <a:extLst>
                    <a:ext uri="{FF2B5EF4-FFF2-40B4-BE49-F238E27FC236}">
                      <a16:creationId xmlns:a16="http://schemas.microsoft.com/office/drawing/2014/main" id="{5A0BB049-4463-428D-9C07-F242DB70E3FD}"/>
                    </a:ext>
                  </a:extLst>
                </p:cNvPr>
                <p:cNvSpPr txBox="1"/>
                <p:nvPr/>
              </p:nvSpPr>
              <p:spPr>
                <a:xfrm>
                  <a:off x="6183166" y="1437666"/>
                  <a:ext cx="872034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MX" b="0" i="1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Y</m:t>
                            </m:r>
                            <m: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~</m:t>
                            </m:r>
                            <m:r>
                              <m:rPr>
                                <m:sty m:val="p"/>
                              </m:rP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b>
                            <m: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s-MX" b="0" i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s-MX" b="0" i="1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b>
                            <m: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es-AR" dirty="0">
                    <a:solidFill>
                      <a:schemeClr val="accent3"/>
                    </a:solidFill>
                  </a:endParaRPr>
                </a:p>
              </p:txBody>
            </p:sp>
          </mc:Choice>
          <mc:Fallback xmlns="">
            <p:sp>
              <p:nvSpPr>
                <p:cNvPr id="11" name="CuadroTexto 10">
                  <a:extLst>
                    <a:ext uri="{FF2B5EF4-FFF2-40B4-BE49-F238E27FC236}">
                      <a16:creationId xmlns:a16="http://schemas.microsoft.com/office/drawing/2014/main" id="{5A0BB049-4463-428D-9C07-F242DB70E3F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83166" y="1437666"/>
                  <a:ext cx="872034" cy="215444"/>
                </a:xfrm>
                <a:prstGeom prst="rect">
                  <a:avLst/>
                </a:prstGeom>
                <a:blipFill>
                  <a:blip r:embed="rId7"/>
                  <a:stretch>
                    <a:fillRect l="-3497" r="-699" b="-17143"/>
                  </a:stretch>
                </a:blipFill>
              </p:spPr>
              <p:txBody>
                <a:bodyPr/>
                <a:lstStyle/>
                <a:p>
                  <a:r>
                    <a:rPr lang="es-A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CuadroTexto 11">
                  <a:extLst>
                    <a:ext uri="{FF2B5EF4-FFF2-40B4-BE49-F238E27FC236}">
                      <a16:creationId xmlns:a16="http://schemas.microsoft.com/office/drawing/2014/main" id="{421B4389-D462-4AD5-A7CA-9E3934BEDB30}"/>
                    </a:ext>
                  </a:extLst>
                </p:cNvPr>
                <p:cNvSpPr txBox="1"/>
                <p:nvPr/>
              </p:nvSpPr>
              <p:spPr>
                <a:xfrm>
                  <a:off x="6183166" y="1660878"/>
                  <a:ext cx="876201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MX" b="0" i="1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Y</m:t>
                            </m:r>
                            <m: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~</m:t>
                            </m:r>
                            <m:r>
                              <m:rPr>
                                <m:sty m:val="p"/>
                              </m:rP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b>
                            <m: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s-MX" b="0" i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s-MX" b="0" i="1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b>
                            <m: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es-AR" dirty="0">
                    <a:solidFill>
                      <a:schemeClr val="accent3"/>
                    </a:solidFill>
                  </a:endParaRPr>
                </a:p>
              </p:txBody>
            </p:sp>
          </mc:Choice>
          <mc:Fallback xmlns="">
            <p:sp>
              <p:nvSpPr>
                <p:cNvPr id="12" name="CuadroTexto 11">
                  <a:extLst>
                    <a:ext uri="{FF2B5EF4-FFF2-40B4-BE49-F238E27FC236}">
                      <a16:creationId xmlns:a16="http://schemas.microsoft.com/office/drawing/2014/main" id="{421B4389-D462-4AD5-A7CA-9E3934BEDB3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83166" y="1660878"/>
                  <a:ext cx="876201" cy="215444"/>
                </a:xfrm>
                <a:prstGeom prst="rect">
                  <a:avLst/>
                </a:prstGeom>
                <a:blipFill>
                  <a:blip r:embed="rId8"/>
                  <a:stretch>
                    <a:fillRect l="-3472" r="-694" b="-17143"/>
                  </a:stretch>
                </a:blipFill>
              </p:spPr>
              <p:txBody>
                <a:bodyPr/>
                <a:lstStyle/>
                <a:p>
                  <a:r>
                    <a:rPr lang="es-A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CuadroTexto 12">
                  <a:extLst>
                    <a:ext uri="{FF2B5EF4-FFF2-40B4-BE49-F238E27FC236}">
                      <a16:creationId xmlns:a16="http://schemas.microsoft.com/office/drawing/2014/main" id="{6ADBCB53-339F-4B1A-B708-59B3AC74A690}"/>
                    </a:ext>
                  </a:extLst>
                </p:cNvPr>
                <p:cNvSpPr txBox="1"/>
                <p:nvPr/>
              </p:nvSpPr>
              <p:spPr>
                <a:xfrm>
                  <a:off x="7207028" y="1222222"/>
                  <a:ext cx="1277080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s-MX" b="0" i="1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Y</m:t>
                            </m:r>
                            <m: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~</m:t>
                            </m:r>
                            <m:r>
                              <m:rPr>
                                <m:sty m:val="p"/>
                              </m:rP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b>
                            <m: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s-MX" b="0" i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s-MX" b="0" i="1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b>
                            <m: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s-MX" b="0" i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s-MX" b="0" i="1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b>
                            <m:r>
                              <a:rPr lang="es-MX" b="0" i="0" smtClean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es-AR" dirty="0">
                    <a:solidFill>
                      <a:schemeClr val="accent3"/>
                    </a:solidFill>
                  </a:endParaRPr>
                </a:p>
              </p:txBody>
            </p:sp>
          </mc:Choice>
          <mc:Fallback xmlns="">
            <p:sp>
              <p:nvSpPr>
                <p:cNvPr id="13" name="CuadroTexto 12">
                  <a:extLst>
                    <a:ext uri="{FF2B5EF4-FFF2-40B4-BE49-F238E27FC236}">
                      <a16:creationId xmlns:a16="http://schemas.microsoft.com/office/drawing/2014/main" id="{6ADBCB53-339F-4B1A-B708-59B3AC74A69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07028" y="1222222"/>
                  <a:ext cx="1277080" cy="215444"/>
                </a:xfrm>
                <a:prstGeom prst="rect">
                  <a:avLst/>
                </a:prstGeom>
                <a:blipFill>
                  <a:blip r:embed="rId9"/>
                  <a:stretch>
                    <a:fillRect l="-2392" r="-478" b="-17143"/>
                  </a:stretch>
                </a:blipFill>
              </p:spPr>
              <p:txBody>
                <a:bodyPr/>
                <a:lstStyle/>
                <a:p>
                  <a:r>
                    <a:rPr lang="es-AR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5" name="Imagen 14">
            <a:extLst>
              <a:ext uri="{FF2B5EF4-FFF2-40B4-BE49-F238E27FC236}">
                <a16:creationId xmlns:a16="http://schemas.microsoft.com/office/drawing/2014/main" id="{529AD6C8-A8B9-49FB-82A5-4F76F0F954E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30467" y="2799907"/>
            <a:ext cx="3181768" cy="1446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948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II. </a:t>
            </a:r>
            <a:r>
              <a:rPr lang="en-GB" dirty="0" err="1"/>
              <a:t>Técnicas</a:t>
            </a:r>
            <a:r>
              <a:rPr lang="en-GB" dirty="0"/>
              <a:t> de </a:t>
            </a:r>
            <a:r>
              <a:rPr lang="en-GB" dirty="0" err="1"/>
              <a:t>regularización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2725060"/>
      </p:ext>
    </p:extLst>
  </p:cSld>
  <p:clrMapOvr>
    <a:masterClrMapping/>
  </p:clrMapOvr>
</p:sld>
</file>

<file path=ppt/theme/theme1.xml><?xml version="1.0" encoding="utf-8"?>
<a:theme xmlns:a="http://schemas.openxmlformats.org/drawingml/2006/main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9138</TotalTime>
  <Words>1216</Words>
  <Application>Microsoft Office PowerPoint</Application>
  <PresentationFormat>Presentación en pantalla (16:9)</PresentationFormat>
  <Paragraphs>155</Paragraphs>
  <Slides>17</Slides>
  <Notes>17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7" baseType="lpstr">
      <vt:lpstr>Cambria Math</vt:lpstr>
      <vt:lpstr>MathJax_Math-italic</vt:lpstr>
      <vt:lpstr>Assistant</vt:lpstr>
      <vt:lpstr>Courier New</vt:lpstr>
      <vt:lpstr>Proxima Nova</vt:lpstr>
      <vt:lpstr>MathJax_Main</vt:lpstr>
      <vt:lpstr>Arial</vt:lpstr>
      <vt:lpstr>Georgia</vt:lpstr>
      <vt:lpstr>Wingdings</vt:lpstr>
      <vt:lpstr>Spearmint</vt:lpstr>
      <vt:lpstr>Módulo 3: Introducción al modelado de datos</vt:lpstr>
      <vt:lpstr>Contenidos por clase</vt:lpstr>
      <vt:lpstr>Nuestra hoja de ruta</vt:lpstr>
      <vt:lpstr>Teórica 5: LASSO</vt:lpstr>
      <vt:lpstr>Agenda clase 5</vt:lpstr>
      <vt:lpstr>I. Selección de modelos lineales</vt:lpstr>
      <vt:lpstr>Selección de modelos</vt:lpstr>
      <vt:lpstr>Enfoques para seleccionar modelos predictivos</vt:lpstr>
      <vt:lpstr>II. Técnicas de regularización</vt:lpstr>
      <vt:lpstr>Regularización</vt:lpstr>
      <vt:lpstr>¿Por qué podríamos querer regularizar?</vt:lpstr>
      <vt:lpstr>III. El método LASSO</vt:lpstr>
      <vt:lpstr>Least Absolute Shrinkage and Selection Operator</vt:lpstr>
      <vt:lpstr>El grado de penalidad</vt:lpstr>
      <vt:lpstr>LASSO vs Ridge  </vt:lpstr>
      <vt:lpstr>La clase que viene</vt:lpstr>
      <vt:lpstr>Gracias!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Módulo 3: Introducción al modelado de datos</dc:title>
  <dc:creator>Carolina Pradier</dc:creator>
  <cp:lastModifiedBy>Valentín Álvarez</cp:lastModifiedBy>
  <cp:revision>105</cp:revision>
  <dcterms:modified xsi:type="dcterms:W3CDTF">2025-04-09T20:59:24Z</dcterms:modified>
</cp:coreProperties>
</file>