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22"/>
  </p:notesMasterIdLst>
  <p:sldIdLst>
    <p:sldId id="256" r:id="rId2"/>
    <p:sldId id="264" r:id="rId3"/>
    <p:sldId id="345" r:id="rId4"/>
    <p:sldId id="265" r:id="rId5"/>
    <p:sldId id="267" r:id="rId6"/>
    <p:sldId id="291" r:id="rId7"/>
    <p:sldId id="352" r:id="rId8"/>
    <p:sldId id="310" r:id="rId9"/>
    <p:sldId id="311" r:id="rId10"/>
    <p:sldId id="330" r:id="rId11"/>
    <p:sldId id="329" r:id="rId12"/>
    <p:sldId id="353" r:id="rId13"/>
    <p:sldId id="331" r:id="rId14"/>
    <p:sldId id="328" r:id="rId15"/>
    <p:sldId id="326" r:id="rId16"/>
    <p:sldId id="327" r:id="rId17"/>
    <p:sldId id="346" r:id="rId18"/>
    <p:sldId id="347" r:id="rId19"/>
    <p:sldId id="349" r:id="rId20"/>
    <p:sldId id="350" r:id="rId21"/>
  </p:sldIdLst>
  <p:sldSz cx="9144000" cy="5143500" type="screen16x9"/>
  <p:notesSz cx="6858000" cy="9144000"/>
  <p:embeddedFontLst>
    <p:embeddedFont>
      <p:font typeface="Cambria Math" panose="02040503050406030204" pitchFamily="18" charset="0"/>
      <p:regular r:id="rId23"/>
    </p:embeddedFont>
    <p:embeddedFont>
      <p:font typeface="Georgia" panose="02040502050405020303" pitchFamily="18" charset="0"/>
      <p:regular r:id="rId24"/>
      <p:bold r:id="rId25"/>
      <p:italic r:id="rId26"/>
      <p:boldItalic r:id="rId27"/>
    </p:embeddedFont>
    <p:embeddedFont>
      <p:font typeface="Proxima Nova" panose="020B0604020202020204" charset="0"/>
      <p:regular r:id="rId28"/>
      <p:bold r:id="rId29"/>
      <p:italic r:id="rId30"/>
      <p:boldItalic r:id="rId3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3D2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72BD5B9-A1A1-4B16-8F28-979374803D1B}">
  <a:tblStyle styleId="{272BD5B9-A1A1-4B16-8F28-979374803D1B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92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686" y="8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ge626d24df6_0_2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2" name="Google Shape;272;ge626d24df6_0_2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8769514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e626d24df6_0_2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e626d24df6_0_2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9664482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ge626d24df6_0_1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7" name="Google Shape;277;ge626d24df6_0_1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29634867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e626d24df6_0_2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e626d24df6_0_2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12006777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ge626d24df6_0_1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2" name="Google Shape;282;ge626d24df6_0_1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64220022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ge626d24df6_0_1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7" name="Google Shape;277;ge626d24df6_0_1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43639934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ge626d24df6_0_1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2" name="Google Shape;282;ge626d24df6_0_1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2282079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ge626d24df6_0_1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7" name="Google Shape;277;ge626d24df6_0_1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08613860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ge626d24df6_0_1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7" name="Google Shape;277;ge626d24df6_0_1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52157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ge5a1b4e583_0_5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" name="Google Shape;118;ge5a1b4e583_0_5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e626d24df6_0_2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9" name="Google Shape;179;ge626d24df6_0_2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dirty="0"/>
              <a:t>En todos los casos mostramos ejemplos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6334070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e5a1b4e583_0_5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Google Shape;124;ge5a1b4e583_0_5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e5a1b4e583_0_5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e5a1b4e583_0_5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ge626d24df6_0_1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7" name="Google Shape;277;ge626d24df6_0_1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e626d24df6_0_2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e626d24df6_0_2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l"/>
            <a:r>
              <a:rPr lang="es-MX" b="0" i="1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Nota 1:</a:t>
            </a:r>
            <a:r>
              <a:rPr lang="es-MX" b="0" i="0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 se usa el sexo biológico con dos categorías para ejemplificar debido a que es aquella variable que generalmente se presenta en las estadísticas para aproximar la información relativa al género.</a:t>
            </a:r>
          </a:p>
          <a:p>
            <a:pPr algn="l"/>
            <a:r>
              <a:rPr lang="es-MX" b="0" i="1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Nota 2:</a:t>
            </a:r>
            <a:r>
              <a:rPr lang="es-MX" b="0" i="0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 note que </a:t>
            </a:r>
            <a:r>
              <a:rPr lang="es-MX" b="0" i="0" u="none" strike="noStrike" dirty="0">
                <a:solidFill>
                  <a:srgbClr val="333333"/>
                </a:solidFill>
                <a:effectLst/>
                <a:latin typeface="MathJax_Math-italic"/>
              </a:rPr>
              <a:t>β</a:t>
            </a:r>
            <a:r>
              <a:rPr lang="es-MX" b="0" i="0" u="none" strike="noStrike" dirty="0">
                <a:solidFill>
                  <a:srgbClr val="333333"/>
                </a:solidFill>
                <a:effectLst/>
                <a:latin typeface="MathJax_Main"/>
              </a:rPr>
              <a:t>2</a:t>
            </a:r>
            <a:r>
              <a:rPr lang="es-MX" b="0" i="0" u="none" strike="noStrike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�2</a:t>
            </a:r>
            <a:r>
              <a:rPr lang="es-MX" b="0" i="0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 también podría tomar valores negativos, ¿qué se observaría en el gráfico en ese caso?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4961039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ge626d24df6_0_2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2" name="Google Shape;272;ge626d24df6_0_2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5133316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ge626d24df6_0_1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2" name="Google Shape;282;ge626d24df6_0_1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02174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dk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Google Shape;10;p2"/>
          <p:cNvCxnSpPr/>
          <p:nvPr/>
        </p:nvCxnSpPr>
        <p:spPr>
          <a:xfrm>
            <a:off x="0" y="2998150"/>
            <a:ext cx="9144000" cy="0"/>
          </a:xfrm>
          <a:prstGeom prst="straightConnector1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510450" y="1257300"/>
            <a:ext cx="8123100" cy="1588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ubTitle" idx="1"/>
          </p:nvPr>
        </p:nvSpPr>
        <p:spPr>
          <a:xfrm>
            <a:off x="510450" y="3182313"/>
            <a:ext cx="8123100" cy="6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1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0" name="Google Shape;50;p11"/>
          <p:cNvSpPr txBox="1">
            <a:spLocks noGrp="1"/>
          </p:cNvSpPr>
          <p:nvPr>
            <p:ph type="title" hasCustomPrompt="1"/>
          </p:nvPr>
        </p:nvSpPr>
        <p:spPr>
          <a:xfrm>
            <a:off x="311700" y="991475"/>
            <a:ext cx="8520600" cy="1917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2pPr>
            <a:lvl3pPr lvl="2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3pPr>
            <a:lvl4pPr lvl="3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4pPr>
            <a:lvl5pPr lvl="4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5pPr>
            <a:lvl6pPr lvl="5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6pPr>
            <a:lvl7pPr lvl="6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7pPr>
            <a:lvl8pPr lvl="7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8pPr>
            <a:lvl9pPr lvl="8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9pPr>
          </a:lstStyle>
          <a:p>
            <a:r>
              <a:t>xx%</a:t>
            </a:r>
          </a:p>
        </p:txBody>
      </p:sp>
      <p:sp>
        <p:nvSpPr>
          <p:cNvPr id="51" name="Google Shape;51;p11"/>
          <p:cNvSpPr txBox="1">
            <a:spLocks noGrp="1"/>
          </p:cNvSpPr>
          <p:nvPr>
            <p:ph type="body" idx="1"/>
          </p:nvPr>
        </p:nvSpPr>
        <p:spPr>
          <a:xfrm>
            <a:off x="311700" y="3071300"/>
            <a:ext cx="8520600" cy="90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52" name="Google Shape;52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dk1"/>
        </a:solidFill>
        <a:effectLst/>
      </p:bgPr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Google Shape;15;p3"/>
          <p:cNvCxnSpPr/>
          <p:nvPr/>
        </p:nvCxnSpPr>
        <p:spPr>
          <a:xfrm>
            <a:off x="0" y="2998150"/>
            <a:ext cx="9144000" cy="0"/>
          </a:xfrm>
          <a:prstGeom prst="straightConnector1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6" name="Google Shape;16;p3"/>
          <p:cNvSpPr txBox="1">
            <a:spLocks noGrp="1"/>
          </p:cNvSpPr>
          <p:nvPr>
            <p:ph type="title"/>
          </p:nvPr>
        </p:nvSpPr>
        <p:spPr>
          <a:xfrm>
            <a:off x="510450" y="2057400"/>
            <a:ext cx="8123100" cy="77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0" name="Google Shape;20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3" name="Google Shape;33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4" name="Google Shape;34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lt2"/>
        </a:solidFill>
        <a:effectLst/>
      </p:bgPr>
    </p:bg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8"/>
          <p:cNvSpPr txBox="1">
            <a:spLocks noGrp="1"/>
          </p:cNvSpPr>
          <p:nvPr>
            <p:ph type="title"/>
          </p:nvPr>
        </p:nvSpPr>
        <p:spPr>
          <a:xfrm>
            <a:off x="490250" y="526350"/>
            <a:ext cx="57975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7" name="Google Shape;37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9"/>
          <p:cNvSpPr/>
          <p:nvPr/>
        </p:nvSpPr>
        <p:spPr>
          <a:xfrm>
            <a:off x="4572000" y="7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cxnSp>
        <p:nvCxnSpPr>
          <p:cNvPr id="40" name="Google Shape;40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1" name="Google Shape;41;p9"/>
          <p:cNvSpPr txBox="1">
            <a:spLocks noGrp="1"/>
          </p:cNvSpPr>
          <p:nvPr>
            <p:ph type="title"/>
          </p:nvPr>
        </p:nvSpPr>
        <p:spPr>
          <a:xfrm>
            <a:off x="265500" y="1205825"/>
            <a:ext cx="4045200" cy="15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ubTitle" idx="1"/>
          </p:nvPr>
        </p:nvSpPr>
        <p:spPr>
          <a:xfrm>
            <a:off x="265500" y="2769001"/>
            <a:ext cx="4045200" cy="134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43" name="Google Shape;43;p9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4" name="Google Shape;44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0"/>
          <p:cNvSpPr txBox="1">
            <a:spLocks noGrp="1"/>
          </p:cNvSpPr>
          <p:nvPr>
            <p:ph type="body" idx="1"/>
          </p:nvPr>
        </p:nvSpPr>
        <p:spPr>
          <a:xfrm>
            <a:off x="311700" y="4236825"/>
            <a:ext cx="5998800" cy="59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</a:lstStyle>
          <a:p>
            <a:endParaRPr/>
          </a:p>
        </p:txBody>
      </p:sp>
      <p:sp>
        <p:nvSpPr>
          <p:cNvPr id="47" name="Google Shape;47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pearmint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roxima Nova"/>
              <a:buChar char="●"/>
              <a:defRPr sz="18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○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■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●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○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■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●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○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■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7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sv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3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 fontScale="90000"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dirty="0"/>
              <a:t>Módulo 3: Introducción al modelado de datos</a:t>
            </a:r>
          </a:p>
        </p:txBody>
      </p:sp>
      <p:sp>
        <p:nvSpPr>
          <p:cNvPr id="60" name="Google Shape;60;p13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70000" lnSpcReduction="2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dirty="0"/>
              <a:t>Diplomatura en Ciencias Sociales Computacionales y Humanidades Digitales (</a:t>
            </a:r>
            <a:r>
              <a:rPr lang="es-AR"/>
              <a:t>IDAES-UNSAM)</a:t>
            </a:r>
            <a:endParaRPr lang="es-AR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4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Overfitting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45550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7"/>
          <p:cNvSpPr txBox="1">
            <a:spLocks noGrp="1"/>
          </p:cNvSpPr>
          <p:nvPr>
            <p:ph type="title"/>
          </p:nvPr>
        </p:nvSpPr>
        <p:spPr>
          <a:xfrm>
            <a:off x="1360967" y="252593"/>
            <a:ext cx="7345229" cy="297970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lvl="0"/>
            <a:br>
              <a:rPr lang="en-GB" sz="1600" dirty="0">
                <a:solidFill>
                  <a:schemeClr val="accent3"/>
                </a:solidFill>
                <a:latin typeface="+mj-lt"/>
              </a:rPr>
            </a:br>
            <a:br>
              <a:rPr lang="en-GB" sz="1600" dirty="0">
                <a:solidFill>
                  <a:schemeClr val="accent3"/>
                </a:solidFill>
              </a:rPr>
            </a:br>
            <a:endParaRPr sz="1600" dirty="0">
              <a:solidFill>
                <a:schemeClr val="accent3"/>
              </a:solidFill>
              <a:latin typeface="+mj-lt"/>
            </a:endParaRPr>
          </a:p>
        </p:txBody>
      </p:sp>
      <p:sp>
        <p:nvSpPr>
          <p:cNvPr id="15" name="Google Shape;284;p49">
            <a:extLst>
              <a:ext uri="{FF2B5EF4-FFF2-40B4-BE49-F238E27FC236}">
                <a16:creationId xmlns:a16="http://schemas.microsoft.com/office/drawing/2014/main" id="{4A3C9BC5-E2BF-AC79-1B18-F6B954AC1E3E}"/>
              </a:ext>
            </a:extLst>
          </p:cNvPr>
          <p:cNvSpPr txBox="1">
            <a:spLocks/>
          </p:cNvSpPr>
          <p:nvPr/>
        </p:nvSpPr>
        <p:spPr>
          <a:xfrm>
            <a:off x="212651" y="106326"/>
            <a:ext cx="9144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r>
              <a:rPr lang="en-GB" sz="2000" dirty="0">
                <a:latin typeface="+mj-lt"/>
              </a:rPr>
              <a:t>Overfitting (Repaso)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1576947B-D44F-E647-1A67-6EB92A1FD0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9700" y="825293"/>
            <a:ext cx="5286375" cy="133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n 2" descr="Imagen que contiene edificio, caja, ladrillo&#10;&#10;Descripción generada automáticamente">
            <a:extLst>
              <a:ext uri="{FF2B5EF4-FFF2-40B4-BE49-F238E27FC236}">
                <a16:creationId xmlns:a16="http://schemas.microsoft.com/office/drawing/2014/main" id="{E5087688-1A92-5B0F-3E1E-4C7C8DE49A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9162" y="784080"/>
            <a:ext cx="2386380" cy="3575339"/>
          </a:xfrm>
          <a:prstGeom prst="rect">
            <a:avLst/>
          </a:prstGeom>
        </p:spPr>
      </p:pic>
      <p:sp>
        <p:nvSpPr>
          <p:cNvPr id="4" name="Google Shape;284;p49">
            <a:extLst>
              <a:ext uri="{FF2B5EF4-FFF2-40B4-BE49-F238E27FC236}">
                <a16:creationId xmlns:a16="http://schemas.microsoft.com/office/drawing/2014/main" id="{FAE7D9D0-A2FC-F0F3-CE39-09EC610C5540}"/>
              </a:ext>
            </a:extLst>
          </p:cNvPr>
          <p:cNvSpPr txBox="1">
            <a:spLocks/>
          </p:cNvSpPr>
          <p:nvPr/>
        </p:nvSpPr>
        <p:spPr>
          <a:xfrm>
            <a:off x="2838893" y="2456121"/>
            <a:ext cx="6015945" cy="21796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600" dirty="0"/>
              <a:t>El problema está centralmente ligado a la </a:t>
            </a:r>
            <a:r>
              <a:rPr lang="es-MX" sz="1600" b="1" dirty="0">
                <a:solidFill>
                  <a:schemeClr val="accent3"/>
                </a:solidFill>
                <a:highlight>
                  <a:schemeClr val="lt2"/>
                </a:highlight>
              </a:rPr>
              <a:t>predicción.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600" dirty="0"/>
              <a:t>Nuestro interés no es que el modelo tenga buenas métricas en los datos con los que se entrenó, sino que sea bueno para predecir datos nuevos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600" dirty="0"/>
              <a:t>Overfitting se puede producir por varias causas. Ej: polinomios de muy alto grado, utilización de una gran cantidad de variables, valores de parámetros que otorgan mucha flexibilidad</a:t>
            </a:r>
          </a:p>
        </p:txBody>
      </p:sp>
    </p:spTree>
    <p:extLst>
      <p:ext uri="{BB962C8B-B14F-4D97-AF65-F5344CB8AC3E}">
        <p14:creationId xmlns:p14="http://schemas.microsoft.com/office/powerpoint/2010/main" val="3261882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48"/>
          <p:cNvSpPr txBox="1">
            <a:spLocks noGrp="1"/>
          </p:cNvSpPr>
          <p:nvPr>
            <p:ph type="title"/>
          </p:nvPr>
        </p:nvSpPr>
        <p:spPr>
          <a:xfrm>
            <a:off x="595510" y="2057400"/>
            <a:ext cx="8123100" cy="77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II. Train-test split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7111815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7"/>
          <p:cNvSpPr txBox="1">
            <a:spLocks noGrp="1"/>
          </p:cNvSpPr>
          <p:nvPr>
            <p:ph type="title"/>
          </p:nvPr>
        </p:nvSpPr>
        <p:spPr>
          <a:xfrm>
            <a:off x="1360967" y="252593"/>
            <a:ext cx="7345229" cy="297970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lvl="0"/>
            <a:br>
              <a:rPr lang="en-GB" sz="1600" dirty="0">
                <a:solidFill>
                  <a:schemeClr val="accent3"/>
                </a:solidFill>
                <a:latin typeface="+mj-lt"/>
              </a:rPr>
            </a:br>
            <a:br>
              <a:rPr lang="en-GB" sz="1600" dirty="0">
                <a:solidFill>
                  <a:schemeClr val="accent3"/>
                </a:solidFill>
              </a:rPr>
            </a:br>
            <a:endParaRPr sz="1600" dirty="0">
              <a:solidFill>
                <a:schemeClr val="accent3"/>
              </a:solidFill>
              <a:latin typeface="+mj-lt"/>
            </a:endParaRPr>
          </a:p>
        </p:txBody>
      </p:sp>
      <p:sp>
        <p:nvSpPr>
          <p:cNvPr id="15" name="Google Shape;284;p49">
            <a:extLst>
              <a:ext uri="{FF2B5EF4-FFF2-40B4-BE49-F238E27FC236}">
                <a16:creationId xmlns:a16="http://schemas.microsoft.com/office/drawing/2014/main" id="{4A3C9BC5-E2BF-AC79-1B18-F6B954AC1E3E}"/>
              </a:ext>
            </a:extLst>
          </p:cNvPr>
          <p:cNvSpPr txBox="1">
            <a:spLocks/>
          </p:cNvSpPr>
          <p:nvPr/>
        </p:nvSpPr>
        <p:spPr>
          <a:xfrm>
            <a:off x="212651" y="106326"/>
            <a:ext cx="9144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r>
              <a:rPr lang="en-GB" sz="2000" dirty="0">
                <a:latin typeface="+mj-lt"/>
              </a:rPr>
              <a:t>Train – Test split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Google Shape;284;p49">
                <a:extLst>
                  <a:ext uri="{FF2B5EF4-FFF2-40B4-BE49-F238E27FC236}">
                    <a16:creationId xmlns:a16="http://schemas.microsoft.com/office/drawing/2014/main" id="{FAE7D9D0-A2FC-F0F3-CE39-09EC610C554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007330" y="825293"/>
                <a:ext cx="3913386" cy="387429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rmAutofit fontScale="9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Proxima Nova"/>
                  <a:buNone/>
                  <a:defRPr sz="2800" b="0" i="0" u="none" strike="noStrike" cap="none">
                    <a:solidFill>
                      <a:schemeClr val="dk1"/>
                    </a:solidFill>
                    <a:latin typeface="Proxima Nova"/>
                    <a:ea typeface="Proxima Nova"/>
                    <a:cs typeface="Proxima Nova"/>
                    <a:sym typeface="Proxima Nova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Proxima Nova"/>
                  <a:buNone/>
                  <a:defRPr sz="2800" b="0" i="0" u="none" strike="noStrike" cap="none">
                    <a:solidFill>
                      <a:schemeClr val="dk1"/>
                    </a:solidFill>
                    <a:latin typeface="Proxima Nova"/>
                    <a:ea typeface="Proxima Nova"/>
                    <a:cs typeface="Proxima Nova"/>
                    <a:sym typeface="Proxima Nova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Proxima Nova"/>
                  <a:buNone/>
                  <a:defRPr sz="2800" b="0" i="0" u="none" strike="noStrike" cap="none">
                    <a:solidFill>
                      <a:schemeClr val="dk1"/>
                    </a:solidFill>
                    <a:latin typeface="Proxima Nova"/>
                    <a:ea typeface="Proxima Nova"/>
                    <a:cs typeface="Proxima Nova"/>
                    <a:sym typeface="Proxima Nova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Proxima Nova"/>
                  <a:buNone/>
                  <a:defRPr sz="2800" b="0" i="0" u="none" strike="noStrike" cap="none">
                    <a:solidFill>
                      <a:schemeClr val="dk1"/>
                    </a:solidFill>
                    <a:latin typeface="Proxima Nova"/>
                    <a:ea typeface="Proxima Nova"/>
                    <a:cs typeface="Proxima Nova"/>
                    <a:sym typeface="Proxima Nova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Proxima Nova"/>
                  <a:buNone/>
                  <a:defRPr sz="2800" b="0" i="0" u="none" strike="noStrike" cap="none">
                    <a:solidFill>
                      <a:schemeClr val="dk1"/>
                    </a:solidFill>
                    <a:latin typeface="Proxima Nova"/>
                    <a:ea typeface="Proxima Nova"/>
                    <a:cs typeface="Proxima Nova"/>
                    <a:sym typeface="Proxima Nova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Proxima Nova"/>
                  <a:buNone/>
                  <a:defRPr sz="2800" b="0" i="0" u="none" strike="noStrike" cap="none">
                    <a:solidFill>
                      <a:schemeClr val="dk1"/>
                    </a:solidFill>
                    <a:latin typeface="Proxima Nova"/>
                    <a:ea typeface="Proxima Nova"/>
                    <a:cs typeface="Proxima Nova"/>
                    <a:sym typeface="Proxima Nova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Proxima Nova"/>
                  <a:buNone/>
                  <a:defRPr sz="2800" b="0" i="0" u="none" strike="noStrike" cap="none">
                    <a:solidFill>
                      <a:schemeClr val="dk1"/>
                    </a:solidFill>
                    <a:latin typeface="Proxima Nova"/>
                    <a:ea typeface="Proxima Nova"/>
                    <a:cs typeface="Proxima Nova"/>
                    <a:sym typeface="Proxima Nova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Proxima Nova"/>
                  <a:buNone/>
                  <a:defRPr sz="2800" b="0" i="0" u="none" strike="noStrike" cap="none">
                    <a:solidFill>
                      <a:schemeClr val="dk1"/>
                    </a:solidFill>
                    <a:latin typeface="Proxima Nova"/>
                    <a:ea typeface="Proxima Nova"/>
                    <a:cs typeface="Proxima Nova"/>
                    <a:sym typeface="Proxima Nova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Proxima Nova"/>
                  <a:buNone/>
                  <a:defRPr sz="2800" b="0" i="0" u="none" strike="noStrike" cap="none">
                    <a:solidFill>
                      <a:schemeClr val="dk1"/>
                    </a:solidFill>
                    <a:latin typeface="Proxima Nova"/>
                    <a:ea typeface="Proxima Nova"/>
                    <a:cs typeface="Proxima Nova"/>
                    <a:sym typeface="Proxima Nova"/>
                  </a:defRPr>
                </a:lvl9pPr>
              </a:lstStyle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s-MX" sz="1600" dirty="0"/>
                  <a:t>Técnica para lidiar con el overfitting: Se evalua la calidad de las predicciones sobre datos no utilizados para entrenar el modelo. ¿En qué consiste?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s-MX" sz="1600" dirty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s-MX" sz="1600" dirty="0"/>
                  <a:t>Se divide el dataset (usualmente 80% - 20%) utilizando una parte para entrenamiento del modelo y otra para la evaluación final</a:t>
                </a:r>
              </a:p>
              <a:p>
                <a:endParaRPr lang="es-MX" sz="1600" dirty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s-MX" sz="1600" dirty="0"/>
                  <a:t>Pero también necesitamos una parte para elegir entre distintos modelos o ajustar algún </a:t>
                </a:r>
                <a:r>
                  <a:rPr lang="es-MX" sz="1600" dirty="0" err="1"/>
                  <a:t>hiperparámetro</a:t>
                </a:r>
                <a:r>
                  <a:rPr lang="es-MX" sz="1600" dirty="0"/>
                  <a:t> (como</a:t>
                </a:r>
                <a14:m>
                  <m:oMath xmlns:m="http://schemas.openxmlformats.org/officeDocument/2006/math">
                    <m:r>
                      <a:rPr lang="es-ES" sz="1600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s-MX" sz="1600" i="1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s-MX" sz="1600" dirty="0"/>
                  <a:t>en LASSO).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s-MX" sz="1600" dirty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s-MX" sz="1600" dirty="0"/>
                  <a:t>Entonces, dejamos parte del </a:t>
                </a:r>
                <a:r>
                  <a:rPr lang="es-MX" sz="1600" i="1" dirty="0"/>
                  <a:t>subset </a:t>
                </a:r>
                <a:r>
                  <a:rPr lang="es-MX" sz="1600" dirty="0"/>
                  <a:t>de training para realizar operaciones de validación. </a:t>
                </a:r>
              </a:p>
            </p:txBody>
          </p:sp>
        </mc:Choice>
        <mc:Fallback>
          <p:sp>
            <p:nvSpPr>
              <p:cNvPr id="4" name="Google Shape;284;p49">
                <a:extLst>
                  <a:ext uri="{FF2B5EF4-FFF2-40B4-BE49-F238E27FC236}">
                    <a16:creationId xmlns:a16="http://schemas.microsoft.com/office/drawing/2014/main" id="{FAE7D9D0-A2FC-F0F3-CE39-09EC610C55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07330" y="825293"/>
                <a:ext cx="3913386" cy="3874298"/>
              </a:xfrm>
              <a:prstGeom prst="rect">
                <a:avLst/>
              </a:prstGeom>
              <a:blipFill>
                <a:blip r:embed="rId3"/>
                <a:stretch>
                  <a:fillRect l="-2804" t="-4403" r="-935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098" name="Picture 2" descr="How to Train and Test Data Like a Pro - SDS Club">
            <a:extLst>
              <a:ext uri="{FF2B5EF4-FFF2-40B4-BE49-F238E27FC236}">
                <a16:creationId xmlns:a16="http://schemas.microsoft.com/office/drawing/2014/main" id="{85EA6626-8BF2-F225-862E-889C7E536D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50" y="679026"/>
            <a:ext cx="4985179" cy="3639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73841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49"/>
          <p:cNvSpPr txBox="1">
            <a:spLocks noGrp="1"/>
          </p:cNvSpPr>
          <p:nvPr>
            <p:ph type="title"/>
          </p:nvPr>
        </p:nvSpPr>
        <p:spPr>
          <a:xfrm>
            <a:off x="311700" y="125384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dirty="0"/>
              <a:t>Problema de utilizar un solo conjunto de validación</a:t>
            </a:r>
            <a:endParaRPr lang="es-MX" b="1" dirty="0">
              <a:solidFill>
                <a:schemeClr val="tx1"/>
              </a:solidFill>
              <a:highlight>
                <a:schemeClr val="lt2"/>
              </a:highlight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A095A32A-922B-082C-2B63-8D6EF8D550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704" y="811187"/>
            <a:ext cx="5125147" cy="3214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Google Shape;284;p49">
            <a:extLst>
              <a:ext uri="{FF2B5EF4-FFF2-40B4-BE49-F238E27FC236}">
                <a16:creationId xmlns:a16="http://schemas.microsoft.com/office/drawing/2014/main" id="{AE910F55-4332-CDD8-CE76-4BDBFDF497C8}"/>
              </a:ext>
            </a:extLst>
          </p:cNvPr>
          <p:cNvSpPr txBox="1">
            <a:spLocks/>
          </p:cNvSpPr>
          <p:nvPr/>
        </p:nvSpPr>
        <p:spPr>
          <a:xfrm>
            <a:off x="5241850" y="811187"/>
            <a:ext cx="3678865" cy="38777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228600" indent="-228600">
              <a:buFont typeface="Arial" panose="020B0604020202020204" pitchFamily="34" charset="0"/>
              <a:buChar char="•"/>
            </a:pPr>
            <a:r>
              <a:rPr lang="es-MX" sz="1600" dirty="0"/>
              <a:t>Las métricas son muy sensibles a qué datos queden (aleatoriamente) en el conjunto de validación</a:t>
            </a:r>
          </a:p>
          <a:p>
            <a:pPr marL="228600" indent="-228600">
              <a:buFont typeface="Arial" panose="020B0604020202020204" pitchFamily="34" charset="0"/>
              <a:buChar char="•"/>
            </a:pPr>
            <a:endParaRPr lang="es-MX" sz="1600" dirty="0"/>
          </a:p>
          <a:p>
            <a:pPr marL="228600" indent="-228600">
              <a:buFont typeface="Arial" panose="020B0604020202020204" pitchFamily="34" charset="0"/>
              <a:buChar char="•"/>
            </a:pPr>
            <a:r>
              <a:rPr lang="es-MX" sz="1600" dirty="0"/>
              <a:t>El gráfico de la derecha muestra que, para un mismo dataset, al cambiar el </a:t>
            </a:r>
            <a:r>
              <a:rPr lang="es-MX" sz="1600" b="1" i="1" dirty="0"/>
              <a:t>subset</a:t>
            </a:r>
            <a:r>
              <a:rPr lang="es-MX" sz="1600" dirty="0"/>
              <a:t> de validación se pueden obtener diferencias significativas en el MSE (se muestra el error alcanzado con modelos que utilizan polinomios de distintos grados) </a:t>
            </a:r>
            <a:endParaRPr lang="es-MX" sz="1600" b="1" dirty="0">
              <a:solidFill>
                <a:schemeClr val="tx1"/>
              </a:solidFill>
              <a:highlight>
                <a:schemeClr val="lt2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2924038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4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III. K-fold Cross Validation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0568668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49"/>
          <p:cNvSpPr txBox="1">
            <a:spLocks noGrp="1"/>
          </p:cNvSpPr>
          <p:nvPr>
            <p:ph type="title"/>
          </p:nvPr>
        </p:nvSpPr>
        <p:spPr>
          <a:xfrm>
            <a:off x="311700" y="125384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dirty="0"/>
              <a:t>K-fold cross validation</a:t>
            </a:r>
            <a:endParaRPr lang="es-MX" b="1" dirty="0">
              <a:solidFill>
                <a:schemeClr val="tx1"/>
              </a:solidFill>
              <a:highlight>
                <a:schemeClr val="lt2"/>
              </a:highlight>
            </a:endParaRPr>
          </a:p>
        </p:txBody>
      </p:sp>
      <p:pic>
        <p:nvPicPr>
          <p:cNvPr id="1028" name="Picture 4" descr="Cross-Validation: K Fold vs Monte Carlo | by Rebecca Patro | Towards Data  Science">
            <a:extLst>
              <a:ext uri="{FF2B5EF4-FFF2-40B4-BE49-F238E27FC236}">
                <a16:creationId xmlns:a16="http://schemas.microsoft.com/office/drawing/2014/main" id="{443B4455-8207-8D17-884E-68D93DAF20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700" y="635940"/>
            <a:ext cx="6812749" cy="3051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Google Shape;284;p49">
            <a:extLst>
              <a:ext uri="{FF2B5EF4-FFF2-40B4-BE49-F238E27FC236}">
                <a16:creationId xmlns:a16="http://schemas.microsoft.com/office/drawing/2014/main" id="{E3F3CE35-6F88-1569-8D0D-9A2ADAB1D6C5}"/>
              </a:ext>
            </a:extLst>
          </p:cNvPr>
          <p:cNvSpPr txBox="1">
            <a:spLocks/>
          </p:cNvSpPr>
          <p:nvPr/>
        </p:nvSpPr>
        <p:spPr>
          <a:xfrm>
            <a:off x="127590" y="3678414"/>
            <a:ext cx="8442251" cy="13397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228600" indent="-228600">
              <a:buFont typeface="Arial" panose="020B0604020202020204" pitchFamily="34" charset="0"/>
              <a:buChar char="•"/>
            </a:pPr>
            <a:r>
              <a:rPr lang="es-MX" sz="1600" dirty="0"/>
              <a:t>Se define un </a:t>
            </a:r>
            <a:r>
              <a:rPr lang="es-MX" sz="1600" b="1" dirty="0"/>
              <a:t>K </a:t>
            </a:r>
            <a:r>
              <a:rPr lang="es-MX" sz="1600" dirty="0"/>
              <a:t>(usualmente 5 o 10, por convención)</a:t>
            </a:r>
          </a:p>
          <a:p>
            <a:pPr marL="228600" indent="-228600">
              <a:buFont typeface="Arial" panose="020B0604020202020204" pitchFamily="34" charset="0"/>
              <a:buChar char="•"/>
            </a:pPr>
            <a:r>
              <a:rPr lang="es-MX" sz="1600" dirty="0"/>
              <a:t>Se divide el dataset en </a:t>
            </a:r>
            <a:r>
              <a:rPr lang="es-MX" sz="1600" b="1" dirty="0"/>
              <a:t>K</a:t>
            </a:r>
            <a:r>
              <a:rPr lang="es-MX" sz="1600" dirty="0"/>
              <a:t> particiones (o sea que cada partición tiene 10% o 20% de los datos). </a:t>
            </a:r>
          </a:p>
          <a:p>
            <a:pPr marL="228600" indent="-228600">
              <a:buFont typeface="Arial" panose="020B0604020202020204" pitchFamily="34" charset="0"/>
              <a:buChar char="•"/>
            </a:pPr>
            <a:r>
              <a:rPr lang="es-MX" sz="1600" dirty="0"/>
              <a:t>Se calculan las métricas para las </a:t>
            </a:r>
            <a:r>
              <a:rPr lang="es-MX" sz="1600" b="1" dirty="0"/>
              <a:t>K </a:t>
            </a:r>
            <a:r>
              <a:rPr lang="es-MX" sz="1600" dirty="0"/>
              <a:t>iteraciones, usando en cada iteración una partición distinta como </a:t>
            </a:r>
            <a:r>
              <a:rPr lang="es-MX" sz="1600" i="1" dirty="0"/>
              <a:t>subset de </a:t>
            </a:r>
            <a:r>
              <a:rPr lang="es-MX" sz="1600" dirty="0"/>
              <a:t>validación para las restantes</a:t>
            </a:r>
          </a:p>
          <a:p>
            <a:pPr marL="228600" indent="-228600">
              <a:buFont typeface="Arial" panose="020B0604020202020204" pitchFamily="34" charset="0"/>
              <a:buChar char="•"/>
            </a:pPr>
            <a:r>
              <a:rPr lang="es-MX" sz="1600" dirty="0"/>
              <a:t>Se calcula un promedio sobre las métricas de error que arroja cada iteración</a:t>
            </a:r>
          </a:p>
        </p:txBody>
      </p:sp>
      <p:sp>
        <p:nvSpPr>
          <p:cNvPr id="2" name="AutoShape 2">
            <a:extLst>
              <a:ext uri="{FF2B5EF4-FFF2-40B4-BE49-F238E27FC236}">
                <a16:creationId xmlns:a16="http://schemas.microsoft.com/office/drawing/2014/main" id="{A94662B5-1991-855E-3872-3DCE92C284F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241935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7423162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4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>
                <a:latin typeface="Prima Nova"/>
              </a:rPr>
              <a:t>IV. </a:t>
            </a:r>
            <a:r>
              <a:rPr lang="en-GB" dirty="0" err="1">
                <a:latin typeface="Prima Nova"/>
              </a:rPr>
              <a:t>Ajuste</a:t>
            </a:r>
            <a:r>
              <a:rPr lang="en-GB" dirty="0">
                <a:latin typeface="Prima Nova"/>
              </a:rPr>
              <a:t> de hiperparámetros</a:t>
            </a:r>
            <a:endParaRPr dirty="0">
              <a:latin typeface="Prima Nova"/>
            </a:endParaRPr>
          </a:p>
        </p:txBody>
      </p:sp>
    </p:spTree>
    <p:extLst>
      <p:ext uri="{BB962C8B-B14F-4D97-AF65-F5344CB8AC3E}">
        <p14:creationId xmlns:p14="http://schemas.microsoft.com/office/powerpoint/2010/main" val="6220290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1AE8CA3-1474-0462-4FB3-AC44789AB93E}"/>
              </a:ext>
            </a:extLst>
          </p:cNvPr>
          <p:cNvSpPr/>
          <p:nvPr/>
        </p:nvSpPr>
        <p:spPr>
          <a:xfrm>
            <a:off x="685800" y="1303020"/>
            <a:ext cx="1821180" cy="63246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Especificación</a:t>
            </a:r>
            <a:r>
              <a:rPr lang="en-US" dirty="0"/>
              <a:t> de un </a:t>
            </a:r>
            <a:r>
              <a:rPr lang="en-US" dirty="0" err="1"/>
              <a:t>modelo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34B14F17-07BB-AA6F-5524-B2FD099C5A92}"/>
                  </a:ext>
                </a:extLst>
              </p:cNvPr>
              <p:cNvSpPr/>
              <p:nvPr/>
            </p:nvSpPr>
            <p:spPr>
              <a:xfrm>
                <a:off x="685800" y="2255520"/>
                <a:ext cx="1821180" cy="63246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effectLst/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LASSO (</a:t>
                </a:r>
                <a14:m>
                  <m:oMath xmlns:m="http://schemas.openxmlformats.org/officeDocument/2006/math">
                    <m:r>
                      <a:rPr lang="es-MX" b="0" i="1" smtClean="0">
                        <a:latin typeface="Cambria Math" panose="02040503050406030204" pitchFamily="18" charset="0"/>
                      </a:rPr>
                      <m:t>𝜆</m:t>
                    </m:r>
                    <m:r>
                      <a:rPr lang="es-MX" b="0" i="1" smtClean="0">
                        <a:latin typeface="Cambria Math" panose="02040503050406030204" pitchFamily="18" charset="0"/>
                      </a:rPr>
                      <m:t>=0.5</m:t>
                    </m:r>
                  </m:oMath>
                </a14:m>
                <a:r>
                  <a:rPr lang="en-US" dirty="0"/>
                  <a:t>)</a:t>
                </a:r>
              </a:p>
            </p:txBody>
          </p:sp>
        </mc:Choice>
        <mc:Fallback xmlns="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34B14F17-07BB-AA6F-5524-B2FD099C5A9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5800" y="2255520"/>
                <a:ext cx="1821180" cy="63246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effectLst/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7A10AD5C-676C-BBAD-3523-18F60EE7B3B3}"/>
                  </a:ext>
                </a:extLst>
              </p:cNvPr>
              <p:cNvSpPr/>
              <p:nvPr/>
            </p:nvSpPr>
            <p:spPr>
              <a:xfrm>
                <a:off x="685800" y="3040380"/>
                <a:ext cx="1821180" cy="63246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effectLst/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LASSO (</a:t>
                </a:r>
                <a14:m>
                  <m:oMath xmlns:m="http://schemas.openxmlformats.org/officeDocument/2006/math">
                    <m:r>
                      <a:rPr lang="es-MX" b="0" i="1" smtClean="0">
                        <a:latin typeface="Cambria Math" panose="02040503050406030204" pitchFamily="18" charset="0"/>
                      </a:rPr>
                      <m:t>𝜆</m:t>
                    </m:r>
                    <m:r>
                      <a:rPr lang="es-MX" b="0" i="1" smtClean="0">
                        <a:latin typeface="Cambria Math" panose="02040503050406030204" pitchFamily="18" charset="0"/>
                      </a:rPr>
                      <m:t>=0.2</m:t>
                    </m:r>
                  </m:oMath>
                </a14:m>
                <a:r>
                  <a:rPr lang="en-US" dirty="0"/>
                  <a:t>)</a:t>
                </a:r>
              </a:p>
            </p:txBody>
          </p:sp>
        </mc:Choice>
        <mc:Fallback xmlns="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7A10AD5C-676C-BBAD-3523-18F60EE7B3B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5800" y="3040380"/>
                <a:ext cx="1821180" cy="63246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effectLst/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ectangle 6">
            <a:extLst>
              <a:ext uri="{FF2B5EF4-FFF2-40B4-BE49-F238E27FC236}">
                <a16:creationId xmlns:a16="http://schemas.microsoft.com/office/drawing/2014/main" id="{E4FAAD43-94FA-E4AE-4734-170A361BE091}"/>
              </a:ext>
            </a:extLst>
          </p:cNvPr>
          <p:cNvSpPr/>
          <p:nvPr/>
        </p:nvSpPr>
        <p:spPr>
          <a:xfrm>
            <a:off x="3661410" y="1303020"/>
            <a:ext cx="1821180" cy="63246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Ajuste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72D0A29-E8DC-1752-41B9-EA961B718C24}"/>
              </a:ext>
            </a:extLst>
          </p:cNvPr>
          <p:cNvSpPr/>
          <p:nvPr/>
        </p:nvSpPr>
        <p:spPr>
          <a:xfrm>
            <a:off x="3661410" y="2251710"/>
            <a:ext cx="1821180" cy="632460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sym typeface="Wingdings" panose="05000000000000000000" pitchFamily="2" charset="2"/>
              </a:rPr>
              <a:t>Accuracy = 0.8</a:t>
            </a:r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B7BF6FA-FDA2-3C0F-76BD-F24C9A8E21B1}"/>
              </a:ext>
            </a:extLst>
          </p:cNvPr>
          <p:cNvSpPr/>
          <p:nvPr/>
        </p:nvSpPr>
        <p:spPr>
          <a:xfrm>
            <a:off x="3661410" y="3040380"/>
            <a:ext cx="1821180" cy="632460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sym typeface="Wingdings" panose="05000000000000000000" pitchFamily="2" charset="2"/>
              </a:rPr>
              <a:t>Accuracy = 0.9</a:t>
            </a: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CB9453F-EEBB-1C9D-8568-FBC44E885790}"/>
              </a:ext>
            </a:extLst>
          </p:cNvPr>
          <p:cNvSpPr/>
          <p:nvPr/>
        </p:nvSpPr>
        <p:spPr>
          <a:xfrm>
            <a:off x="6637020" y="1303020"/>
            <a:ext cx="1821180" cy="63246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Selección</a:t>
            </a:r>
            <a:r>
              <a:rPr lang="en-US" dirty="0"/>
              <a:t> del </a:t>
            </a:r>
            <a:r>
              <a:rPr lang="en-US" dirty="0" err="1"/>
              <a:t>mejor</a:t>
            </a:r>
            <a:r>
              <a:rPr lang="en-US" dirty="0"/>
              <a:t> </a:t>
            </a:r>
            <a:r>
              <a:rPr lang="en-US" dirty="0" err="1"/>
              <a:t>modelo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02A53AE6-C40D-62B1-55FC-BD9FE32EE8F5}"/>
                  </a:ext>
                </a:extLst>
              </p:cNvPr>
              <p:cNvSpPr/>
              <p:nvPr/>
            </p:nvSpPr>
            <p:spPr>
              <a:xfrm>
                <a:off x="6637020" y="2537460"/>
                <a:ext cx="1821180" cy="63246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effectLst/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LASSO (</a:t>
                </a:r>
                <a14:m>
                  <m:oMath xmlns:m="http://schemas.openxmlformats.org/officeDocument/2006/math">
                    <m:r>
                      <a:rPr lang="es-MX" b="0" i="1" smtClean="0">
                        <a:latin typeface="Cambria Math" panose="02040503050406030204" pitchFamily="18" charset="0"/>
                      </a:rPr>
                      <m:t>𝜆</m:t>
                    </m:r>
                    <m:r>
                      <a:rPr lang="es-MX" b="0" i="1" smtClean="0">
                        <a:latin typeface="Cambria Math" panose="02040503050406030204" pitchFamily="18" charset="0"/>
                      </a:rPr>
                      <m:t>=0.2</m:t>
                    </m:r>
                  </m:oMath>
                </a14:m>
                <a:r>
                  <a:rPr lang="en-US" dirty="0"/>
                  <a:t>)</a:t>
                </a:r>
              </a:p>
            </p:txBody>
          </p:sp>
        </mc:Choice>
        <mc:Fallback xmlns=""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02A53AE6-C40D-62B1-55FC-BD9FE32EE8F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37020" y="2537460"/>
                <a:ext cx="1821180" cy="63246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effectLst/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28CF6857-5E66-198F-A643-B8390782D400}"/>
              </a:ext>
            </a:extLst>
          </p:cNvPr>
          <p:cNvCxnSpPr>
            <a:stCxn id="4" idx="3"/>
            <a:endCxn id="8" idx="1"/>
          </p:cNvCxnSpPr>
          <p:nvPr/>
        </p:nvCxnSpPr>
        <p:spPr>
          <a:xfrm flipV="1">
            <a:off x="2506980" y="2567940"/>
            <a:ext cx="1154430" cy="3810"/>
          </a:xfrm>
          <a:prstGeom prst="straightConnector1">
            <a:avLst/>
          </a:prstGeom>
          <a:ln>
            <a:tailEnd type="triangle"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8C10F9C9-AB71-E146-9956-8504BFB348AB}"/>
              </a:ext>
            </a:extLst>
          </p:cNvPr>
          <p:cNvCxnSpPr>
            <a:cxnSpLocks/>
            <a:stCxn id="5" idx="3"/>
            <a:endCxn id="9" idx="1"/>
          </p:cNvCxnSpPr>
          <p:nvPr/>
        </p:nvCxnSpPr>
        <p:spPr>
          <a:xfrm>
            <a:off x="2506980" y="3356610"/>
            <a:ext cx="1154430" cy="0"/>
          </a:xfrm>
          <a:prstGeom prst="straightConnector1">
            <a:avLst/>
          </a:prstGeom>
          <a:ln>
            <a:tailEnd type="triangle"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1F64F16E-4301-7EB5-E23D-D05874EB91AF}"/>
              </a:ext>
            </a:extLst>
          </p:cNvPr>
          <p:cNvCxnSpPr>
            <a:cxnSpLocks/>
            <a:stCxn id="8" idx="3"/>
            <a:endCxn id="11" idx="1"/>
          </p:cNvCxnSpPr>
          <p:nvPr/>
        </p:nvCxnSpPr>
        <p:spPr>
          <a:xfrm>
            <a:off x="5482590" y="2567940"/>
            <a:ext cx="1154430" cy="285750"/>
          </a:xfrm>
          <a:prstGeom prst="straightConnector1">
            <a:avLst/>
          </a:prstGeom>
          <a:ln>
            <a:tailEnd type="triangle"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1163661D-55C1-0277-4CF9-851D147719FF}"/>
              </a:ext>
            </a:extLst>
          </p:cNvPr>
          <p:cNvCxnSpPr>
            <a:cxnSpLocks/>
            <a:stCxn id="9" idx="3"/>
            <a:endCxn id="11" idx="1"/>
          </p:cNvCxnSpPr>
          <p:nvPr/>
        </p:nvCxnSpPr>
        <p:spPr>
          <a:xfrm flipV="1">
            <a:off x="5482590" y="2853690"/>
            <a:ext cx="1154430" cy="502920"/>
          </a:xfrm>
          <a:prstGeom prst="straightConnector1">
            <a:avLst/>
          </a:prstGeom>
          <a:ln>
            <a:tailEnd type="triangle"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cxnSp>
      <p:sp>
        <p:nvSpPr>
          <p:cNvPr id="24" name="Arrow: Right 23">
            <a:extLst>
              <a:ext uri="{FF2B5EF4-FFF2-40B4-BE49-F238E27FC236}">
                <a16:creationId xmlns:a16="http://schemas.microsoft.com/office/drawing/2014/main" id="{8E4EA514-5AA1-7FA8-DB45-8686653512A0}"/>
              </a:ext>
            </a:extLst>
          </p:cNvPr>
          <p:cNvSpPr/>
          <p:nvPr/>
        </p:nvSpPr>
        <p:spPr>
          <a:xfrm>
            <a:off x="2748915" y="1497330"/>
            <a:ext cx="670560" cy="243840"/>
          </a:xfrm>
          <a:prstGeom prst="rightArrow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Arrow: Right 24">
            <a:extLst>
              <a:ext uri="{FF2B5EF4-FFF2-40B4-BE49-F238E27FC236}">
                <a16:creationId xmlns:a16="http://schemas.microsoft.com/office/drawing/2014/main" id="{86C1B59B-855E-25AA-5390-CB5F6AC3C5AA}"/>
              </a:ext>
            </a:extLst>
          </p:cNvPr>
          <p:cNvSpPr/>
          <p:nvPr/>
        </p:nvSpPr>
        <p:spPr>
          <a:xfrm>
            <a:off x="5724525" y="1497330"/>
            <a:ext cx="670560" cy="243840"/>
          </a:xfrm>
          <a:prstGeom prst="rightArrow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489F854-B7C7-14BC-C94F-CDA16A94DFD9}"/>
              </a:ext>
            </a:extLst>
          </p:cNvPr>
          <p:cNvSpPr txBox="1"/>
          <p:nvPr/>
        </p:nvSpPr>
        <p:spPr>
          <a:xfrm>
            <a:off x="685800" y="525125"/>
            <a:ext cx="457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2400" dirty="0"/>
              <a:t>Ajuste de hiperparámetros</a:t>
            </a:r>
            <a:endParaRPr lang="en-US" sz="2400" dirty="0"/>
          </a:p>
        </p:txBody>
      </p:sp>
      <p:sp>
        <p:nvSpPr>
          <p:cNvPr id="2" name="Cerrar llave 1">
            <a:extLst>
              <a:ext uri="{FF2B5EF4-FFF2-40B4-BE49-F238E27FC236}">
                <a16:creationId xmlns:a16="http://schemas.microsoft.com/office/drawing/2014/main" id="{4F9820B2-BFCD-4962-A1CB-3DF48B46AA83}"/>
              </a:ext>
            </a:extLst>
          </p:cNvPr>
          <p:cNvSpPr/>
          <p:nvPr/>
        </p:nvSpPr>
        <p:spPr>
          <a:xfrm rot="5400000">
            <a:off x="4308082" y="3159786"/>
            <a:ext cx="520730" cy="2048557"/>
          </a:xfrm>
          <a:prstGeom prst="rightBrace">
            <a:avLst>
              <a:gd name="adj1" fmla="val 36257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93EF69D9-C911-4188-A390-DF5288DCF557}"/>
              </a:ext>
            </a:extLst>
          </p:cNvPr>
          <p:cNvSpPr txBox="1"/>
          <p:nvPr/>
        </p:nvSpPr>
        <p:spPr>
          <a:xfrm>
            <a:off x="2282447" y="4541400"/>
            <a:ext cx="4572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chemeClr val="accent2"/>
                </a:solidFill>
                <a:sym typeface="Wingdings" panose="05000000000000000000" pitchFamily="2" charset="2"/>
              </a:rPr>
              <a:t>Podemos usar cross validation</a:t>
            </a:r>
            <a:endParaRPr lang="en-US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9231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4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>
                <a:latin typeface="Prima Nova"/>
              </a:rPr>
              <a:t>V. Caso </a:t>
            </a:r>
            <a:r>
              <a:rPr lang="en-GB" dirty="0" err="1">
                <a:latin typeface="Prima Nova"/>
              </a:rPr>
              <a:t>integrador</a:t>
            </a:r>
            <a:r>
              <a:rPr lang="en-GB" dirty="0">
                <a:latin typeface="Prima Nova"/>
              </a:rPr>
              <a:t> (EPH)</a:t>
            </a:r>
            <a:endParaRPr dirty="0">
              <a:latin typeface="Prima Nova"/>
            </a:endParaRPr>
          </a:p>
        </p:txBody>
      </p:sp>
    </p:spTree>
    <p:extLst>
      <p:ext uri="{BB962C8B-B14F-4D97-AF65-F5344CB8AC3E}">
        <p14:creationId xmlns:p14="http://schemas.microsoft.com/office/powerpoint/2010/main" val="14469929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Contenidos por clase</a:t>
            </a:r>
            <a:endParaRPr/>
          </a:p>
        </p:txBody>
      </p:sp>
      <p:graphicFrame>
        <p:nvGraphicFramePr>
          <p:cNvPr id="4" name="Google Shape;121;p21">
            <a:extLst>
              <a:ext uri="{FF2B5EF4-FFF2-40B4-BE49-F238E27FC236}">
                <a16:creationId xmlns:a16="http://schemas.microsoft.com/office/drawing/2014/main" id="{4EA3B72B-3213-4158-96F8-2F71BE59908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71145288"/>
              </p:ext>
            </p:extLst>
          </p:nvPr>
        </p:nvGraphicFramePr>
        <p:xfrm>
          <a:off x="311750" y="1238250"/>
          <a:ext cx="8584913" cy="3708502"/>
        </p:xfrm>
        <a:graphic>
          <a:graphicData uri="http://schemas.openxmlformats.org/drawingml/2006/table">
            <a:tbl>
              <a:tblPr>
                <a:noFill/>
                <a:tableStyleId>{272BD5B9-A1A1-4B16-8F28-979374803D1B}</a:tableStyleId>
              </a:tblPr>
              <a:tblGrid>
                <a:gridCol w="10939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158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5750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14654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b="1" dirty="0" err="1">
                          <a:solidFill>
                            <a:srgbClr val="FFFFFF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Clase</a:t>
                      </a:r>
                      <a:endParaRPr b="1" dirty="0">
                        <a:solidFill>
                          <a:srgbClr val="FFFFFF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b="1" dirty="0" err="1">
                          <a:solidFill>
                            <a:srgbClr val="FFFFFF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Temas</a:t>
                      </a:r>
                      <a:endParaRPr b="1" dirty="0">
                        <a:solidFill>
                          <a:srgbClr val="FFFFFF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b="1" dirty="0" err="1">
                          <a:solidFill>
                            <a:srgbClr val="FFFFFF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Bibliografía</a:t>
                      </a:r>
                      <a:endParaRPr b="1" dirty="0">
                        <a:solidFill>
                          <a:srgbClr val="FFFFFF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4654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dirty="0">
                          <a:solidFill>
                            <a:schemeClr val="tx1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1</a:t>
                      </a:r>
                      <a:endParaRPr dirty="0">
                        <a:solidFill>
                          <a:schemeClr val="tx1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dirty="0">
                          <a:solidFill>
                            <a:schemeClr val="tx1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Intro, </a:t>
                      </a:r>
                      <a:r>
                        <a:rPr lang="en-GB" dirty="0" err="1">
                          <a:solidFill>
                            <a:schemeClr val="tx1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tipos</a:t>
                      </a:r>
                      <a:r>
                        <a:rPr lang="en-GB" dirty="0">
                          <a:solidFill>
                            <a:schemeClr val="tx1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 de </a:t>
                      </a:r>
                      <a:r>
                        <a:rPr lang="en-GB" dirty="0" err="1">
                          <a:solidFill>
                            <a:schemeClr val="tx1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modelos</a:t>
                      </a:r>
                      <a:r>
                        <a:rPr lang="en-GB" dirty="0">
                          <a:solidFill>
                            <a:schemeClr val="tx1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, trade-offs</a:t>
                      </a:r>
                      <a:endParaRPr dirty="0">
                        <a:solidFill>
                          <a:schemeClr val="tx1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Cap 2 ISLR + Cap 1 TMR + Caps 4 y 5 IMS</a:t>
                      </a:r>
                      <a:endParaRPr sz="1200" dirty="0">
                        <a:solidFill>
                          <a:schemeClr val="tx1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0578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dirty="0">
                          <a:solidFill>
                            <a:schemeClr val="tx1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2</a:t>
                      </a:r>
                      <a:endParaRPr dirty="0">
                        <a:solidFill>
                          <a:schemeClr val="tx1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AR" dirty="0">
                          <a:solidFill>
                            <a:schemeClr val="tx1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Explorando y transformando variables. </a:t>
                      </a: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AR" dirty="0" err="1">
                          <a:solidFill>
                            <a:schemeClr val="tx1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Intro</a:t>
                      </a:r>
                      <a:r>
                        <a:rPr lang="es-AR" dirty="0">
                          <a:solidFill>
                            <a:schemeClr val="tx1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 a regresión lineal simple</a:t>
                      </a:r>
                      <a:endParaRPr dirty="0">
                        <a:solidFill>
                          <a:schemeClr val="tx1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AR" sz="1200" dirty="0">
                          <a:solidFill>
                            <a:schemeClr val="tx1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Cap 3.1 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ISLR</a:t>
                      </a:r>
                      <a:r>
                        <a:rPr lang="es-AR" sz="1200" dirty="0">
                          <a:solidFill>
                            <a:schemeClr val="tx1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 + </a:t>
                      </a:r>
                      <a:r>
                        <a:rPr lang="es-AR" sz="1200" dirty="0" err="1">
                          <a:solidFill>
                            <a:schemeClr val="tx1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Cap</a:t>
                      </a:r>
                      <a:r>
                        <a:rPr lang="es-AR" sz="1200" dirty="0">
                          <a:solidFill>
                            <a:schemeClr val="tx1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 6 TMR + </a:t>
                      </a:r>
                      <a:r>
                        <a:rPr lang="es-AR" sz="1200" dirty="0" err="1">
                          <a:solidFill>
                            <a:schemeClr val="tx1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Cap</a:t>
                      </a:r>
                      <a:r>
                        <a:rPr lang="es-AR" sz="1200" dirty="0">
                          <a:solidFill>
                            <a:schemeClr val="tx1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 7 IMS</a:t>
                      </a: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4654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3</a:t>
                      </a:r>
                      <a:endParaRPr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AR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Regresión lineal múltiple</a:t>
                      </a:r>
                      <a:endParaRPr dirty="0"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AR" sz="1200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Cap 3.2 a 3.6 </a:t>
                      </a:r>
                      <a:r>
                        <a:rPr lang="en-GB" sz="1200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ISLR</a:t>
                      </a:r>
                      <a:r>
                        <a:rPr lang="es-AR" sz="1200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 + </a:t>
                      </a:r>
                      <a:r>
                        <a:rPr lang="es-AR" sz="1200" dirty="0" err="1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Caps</a:t>
                      </a:r>
                      <a:r>
                        <a:rPr lang="es-AR" sz="1200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 7 y 8 TMR + </a:t>
                      </a:r>
                      <a:r>
                        <a:rPr lang="es-AR" sz="1200" dirty="0" err="1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Cap</a:t>
                      </a:r>
                      <a:r>
                        <a:rPr lang="es-AR" sz="1200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 8 IMS</a:t>
                      </a: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4654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4</a:t>
                      </a:r>
                      <a:endParaRPr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dirty="0" err="1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Regresión</a:t>
                      </a:r>
                      <a:r>
                        <a:rPr lang="en-GB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 </a:t>
                      </a:r>
                      <a:r>
                        <a:rPr lang="en-GB" dirty="0" err="1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logística</a:t>
                      </a:r>
                      <a:endParaRPr dirty="0"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AR" sz="1200" dirty="0" err="1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Cap</a:t>
                      </a:r>
                      <a:r>
                        <a:rPr lang="es-AR" sz="1200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 4.1 a 4.3 </a:t>
                      </a:r>
                      <a:r>
                        <a:rPr lang="en-GB" sz="1200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ISLR</a:t>
                      </a:r>
                      <a:r>
                        <a:rPr lang="es-AR" sz="1200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 + </a:t>
                      </a:r>
                      <a:r>
                        <a:rPr lang="es-AR" sz="1200" dirty="0" err="1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Cap</a:t>
                      </a:r>
                      <a:r>
                        <a:rPr lang="es-AR" sz="1200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 9 IMS</a:t>
                      </a: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14654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5</a:t>
                      </a:r>
                      <a:endParaRPr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LASSO</a:t>
                      </a:r>
                      <a:endParaRPr dirty="0"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AR" sz="1200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Cap 6.1 a 6.2 </a:t>
                      </a:r>
                      <a:r>
                        <a:rPr lang="en-GB" sz="1200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ISLR</a:t>
                      </a:r>
                      <a:endParaRPr lang="es-AR" sz="1200" dirty="0"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14654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dirty="0">
                          <a:solidFill>
                            <a:schemeClr val="bg2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6</a:t>
                      </a:r>
                      <a:endParaRPr dirty="0">
                        <a:solidFill>
                          <a:schemeClr val="bg2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AR" dirty="0">
                          <a:solidFill>
                            <a:schemeClr val="bg2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Métricas de rendimiento y </a:t>
                      </a:r>
                      <a:r>
                        <a:rPr lang="es-AR" dirty="0" err="1">
                          <a:solidFill>
                            <a:schemeClr val="bg2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CrossValidation</a:t>
                      </a:r>
                      <a:endParaRPr dirty="0">
                        <a:solidFill>
                          <a:schemeClr val="bg2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AR" sz="1200" dirty="0" err="1">
                          <a:solidFill>
                            <a:schemeClr val="bg2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Cap</a:t>
                      </a:r>
                      <a:r>
                        <a:rPr lang="es-AR" sz="1200" dirty="0">
                          <a:solidFill>
                            <a:schemeClr val="bg2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 5 </a:t>
                      </a:r>
                      <a:r>
                        <a:rPr lang="en-GB" sz="1200" dirty="0">
                          <a:solidFill>
                            <a:schemeClr val="bg2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ISLR</a:t>
                      </a:r>
                      <a:r>
                        <a:rPr lang="es-AR" sz="1200" dirty="0">
                          <a:solidFill>
                            <a:schemeClr val="bg2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 + </a:t>
                      </a:r>
                      <a:r>
                        <a:rPr lang="es-AR" sz="1200" dirty="0" err="1">
                          <a:solidFill>
                            <a:schemeClr val="bg2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Caps</a:t>
                      </a:r>
                      <a:r>
                        <a:rPr lang="es-AR" sz="1200" dirty="0">
                          <a:solidFill>
                            <a:schemeClr val="bg2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 5, 9 y 10 TMR</a:t>
                      </a: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A489F854-B7C7-14BC-C94F-CDA16A94DFD9}"/>
              </a:ext>
            </a:extLst>
          </p:cNvPr>
          <p:cNvSpPr txBox="1"/>
          <p:nvPr/>
        </p:nvSpPr>
        <p:spPr>
          <a:xfrm>
            <a:off x="685800" y="525125"/>
            <a:ext cx="699516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AR" sz="2400" dirty="0"/>
              <a:t>Encuesta</a:t>
            </a:r>
            <a:r>
              <a:rPr lang="en-US" sz="2400" dirty="0"/>
              <a:t> permanente de hogares (EPH)</a:t>
            </a:r>
          </a:p>
        </p:txBody>
      </p:sp>
      <p:pic>
        <p:nvPicPr>
          <p:cNvPr id="1026" name="Picture 2" descr="README">
            <a:extLst>
              <a:ext uri="{FF2B5EF4-FFF2-40B4-BE49-F238E27FC236}">
                <a16:creationId xmlns:a16="http://schemas.microsoft.com/office/drawing/2014/main" id="{0379F552-A6C8-D918-445B-FA240B12F8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926806"/>
            <a:ext cx="1133624" cy="1321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ylinder 5">
            <a:extLst>
              <a:ext uri="{FF2B5EF4-FFF2-40B4-BE49-F238E27FC236}">
                <a16:creationId xmlns:a16="http://schemas.microsoft.com/office/drawing/2014/main" id="{95682800-650F-D664-35B2-46E858743443}"/>
              </a:ext>
            </a:extLst>
          </p:cNvPr>
          <p:cNvSpPr/>
          <p:nvPr/>
        </p:nvSpPr>
        <p:spPr>
          <a:xfrm>
            <a:off x="2590800" y="1979569"/>
            <a:ext cx="914400" cy="1216152"/>
          </a:xfrm>
          <a:prstGeom prst="ca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Datos</a:t>
            </a:r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56E7A6E5-70F0-614C-768A-3093859D0AEB}"/>
              </a:ext>
            </a:extLst>
          </p:cNvPr>
          <p:cNvSpPr/>
          <p:nvPr/>
        </p:nvSpPr>
        <p:spPr>
          <a:xfrm>
            <a:off x="2004060" y="2491740"/>
            <a:ext cx="434340" cy="21336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4225FBC7-141B-BD5E-87AE-BC7AA61A62CF}"/>
                  </a:ext>
                </a:extLst>
              </p:cNvPr>
              <p:cNvSpPr/>
              <p:nvPr/>
            </p:nvSpPr>
            <p:spPr>
              <a:xfrm>
                <a:off x="4276576" y="2114550"/>
                <a:ext cx="1741170" cy="967740"/>
              </a:xfrm>
              <a:prstGeom prst="rect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err="1"/>
                  <a:t>Precariedad</a:t>
                </a:r>
                <a:r>
                  <a:rPr lang="en-US" dirty="0"/>
                  <a:t> =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𝑋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4225FBC7-141B-BD5E-87AE-BC7AA61A62C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76576" y="2114550"/>
                <a:ext cx="1741170" cy="96774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ectangle 8">
            <a:extLst>
              <a:ext uri="{FF2B5EF4-FFF2-40B4-BE49-F238E27FC236}">
                <a16:creationId xmlns:a16="http://schemas.microsoft.com/office/drawing/2014/main" id="{E27649DA-BD4D-AC84-3786-3819222BA8C5}"/>
              </a:ext>
            </a:extLst>
          </p:cNvPr>
          <p:cNvSpPr/>
          <p:nvPr/>
        </p:nvSpPr>
        <p:spPr>
          <a:xfrm>
            <a:off x="6416040" y="2114550"/>
            <a:ext cx="2217420" cy="257937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2">
                    <a:lumMod val="50000"/>
                  </a:schemeClr>
                </a:solidFill>
              </a:rPr>
              <a:t>Variables (X)</a:t>
            </a:r>
          </a:p>
          <a:p>
            <a:endParaRPr lang="en-US" sz="1200" dirty="0"/>
          </a:p>
          <a:p>
            <a:r>
              <a:rPr lang="en-US" sz="1200" dirty="0"/>
              <a:t>- </a:t>
            </a:r>
            <a:r>
              <a:rPr lang="en-US" sz="1200" dirty="0" err="1"/>
              <a:t>Tamaño</a:t>
            </a:r>
            <a:r>
              <a:rPr lang="en-US" sz="1200" dirty="0"/>
              <a:t> del establecimiento</a:t>
            </a:r>
          </a:p>
          <a:p>
            <a:r>
              <a:rPr lang="en-US" sz="1200" dirty="0"/>
              <a:t>- </a:t>
            </a:r>
            <a:r>
              <a:rPr lang="en-US" sz="1200" dirty="0" err="1"/>
              <a:t>Calificación</a:t>
            </a:r>
            <a:r>
              <a:rPr lang="en-US" sz="1200" dirty="0"/>
              <a:t> del </a:t>
            </a:r>
            <a:r>
              <a:rPr lang="en-US" sz="1200" dirty="0" err="1"/>
              <a:t>puesto</a:t>
            </a:r>
            <a:endParaRPr lang="en-US" sz="1200" dirty="0"/>
          </a:p>
          <a:p>
            <a:r>
              <a:rPr lang="en-US" sz="1200" dirty="0"/>
              <a:t>- </a:t>
            </a:r>
            <a:r>
              <a:rPr lang="en-US" sz="1200" dirty="0" err="1"/>
              <a:t>Otras</a:t>
            </a:r>
            <a:endParaRPr lang="en-US" sz="1200" dirty="0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A59E099C-0CAD-C964-A680-C534E0D97BEE}"/>
              </a:ext>
            </a:extLst>
          </p:cNvPr>
          <p:cNvSpPr/>
          <p:nvPr/>
        </p:nvSpPr>
        <p:spPr>
          <a:xfrm>
            <a:off x="3690134" y="2506912"/>
            <a:ext cx="434340" cy="21336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6D8C3601-6164-8A33-34DA-BFC8BDBC892A}"/>
                  </a:ext>
                </a:extLst>
              </p:cNvPr>
              <p:cNvSpPr/>
              <p:nvPr/>
            </p:nvSpPr>
            <p:spPr>
              <a:xfrm>
                <a:off x="4276576" y="3726180"/>
                <a:ext cx="1741170" cy="967740"/>
              </a:xfrm>
              <a:prstGeom prst="rect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err="1"/>
                  <a:t>Salario</a:t>
                </a:r>
                <a:r>
                  <a:rPr lang="en-US" dirty="0"/>
                  <a:t> =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𝑋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6D8C3601-6164-8A33-34DA-BFC8BDBC892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76576" y="3726180"/>
                <a:ext cx="1741170" cy="96774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Rectangle 12">
            <a:extLst>
              <a:ext uri="{FF2B5EF4-FFF2-40B4-BE49-F238E27FC236}">
                <a16:creationId xmlns:a16="http://schemas.microsoft.com/office/drawing/2014/main" id="{FE661549-6604-549A-FDD8-B15E10A5690B}"/>
              </a:ext>
            </a:extLst>
          </p:cNvPr>
          <p:cNvSpPr/>
          <p:nvPr/>
        </p:nvSpPr>
        <p:spPr>
          <a:xfrm>
            <a:off x="4271010" y="1748959"/>
            <a:ext cx="1741170" cy="40501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r>
              <a:rPr lang="en-US" dirty="0" err="1"/>
              <a:t>Clasificación</a:t>
            </a:r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24F2EB7-4350-EFE6-2FF2-9A0F1B5F62CF}"/>
              </a:ext>
            </a:extLst>
          </p:cNvPr>
          <p:cNvSpPr/>
          <p:nvPr/>
        </p:nvSpPr>
        <p:spPr>
          <a:xfrm>
            <a:off x="4271010" y="3397362"/>
            <a:ext cx="1741170" cy="40501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r>
              <a:rPr lang="en-US" dirty="0" err="1"/>
              <a:t>Regresión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29550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31"/>
          <p:cNvSpPr txBox="1">
            <a:spLocks noGrp="1"/>
          </p:cNvSpPr>
          <p:nvPr>
            <p:ph type="title"/>
          </p:nvPr>
        </p:nvSpPr>
        <p:spPr>
          <a:xfrm>
            <a:off x="311700" y="15867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500" dirty="0"/>
              <a:t>Nuestra </a:t>
            </a:r>
            <a:r>
              <a:rPr lang="en-GB" sz="2500" dirty="0" err="1"/>
              <a:t>hoja</a:t>
            </a:r>
            <a:r>
              <a:rPr lang="en-GB" sz="2500" dirty="0"/>
              <a:t> de </a:t>
            </a:r>
            <a:r>
              <a:rPr lang="en-GB" sz="2500" dirty="0" err="1"/>
              <a:t>ruta</a:t>
            </a:r>
            <a:endParaRPr sz="2500" dirty="0"/>
          </a:p>
        </p:txBody>
      </p:sp>
      <p:sp>
        <p:nvSpPr>
          <p:cNvPr id="5" name="Rectángulo: esquinas redondeadas 4">
            <a:extLst>
              <a:ext uri="{FF2B5EF4-FFF2-40B4-BE49-F238E27FC236}">
                <a16:creationId xmlns:a16="http://schemas.microsoft.com/office/drawing/2014/main" id="{4D990B10-D7C9-44AC-9FD0-2E27B3A75CC4}"/>
              </a:ext>
            </a:extLst>
          </p:cNvPr>
          <p:cNvSpPr/>
          <p:nvPr/>
        </p:nvSpPr>
        <p:spPr>
          <a:xfrm>
            <a:off x="4309672" y="713242"/>
            <a:ext cx="1828800" cy="457200"/>
          </a:xfrm>
          <a:prstGeom prst="roundRect">
            <a:avLst/>
          </a:prstGeom>
          <a:noFill/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solidFill>
                  <a:schemeClr val="accent2"/>
                </a:solidFill>
                <a:latin typeface="Proxima Nova" panose="020B0604020202020204" charset="0"/>
              </a:rPr>
              <a:t>Modelización</a:t>
            </a:r>
            <a:endParaRPr lang="es-AR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sp>
        <p:nvSpPr>
          <p:cNvPr id="9" name="Rectángulo: esquinas redondeadas 8">
            <a:extLst>
              <a:ext uri="{FF2B5EF4-FFF2-40B4-BE49-F238E27FC236}">
                <a16:creationId xmlns:a16="http://schemas.microsoft.com/office/drawing/2014/main" id="{4A276890-EAB7-4F68-A4F0-5961C18E2333}"/>
              </a:ext>
            </a:extLst>
          </p:cNvPr>
          <p:cNvSpPr/>
          <p:nvPr/>
        </p:nvSpPr>
        <p:spPr>
          <a:xfrm>
            <a:off x="2480872" y="1400935"/>
            <a:ext cx="1828800" cy="457200"/>
          </a:xfrm>
          <a:prstGeom prst="roundRect">
            <a:avLst/>
          </a:prstGeom>
          <a:noFill/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solidFill>
                  <a:schemeClr val="accent2"/>
                </a:solidFill>
                <a:latin typeface="Proxima Nova" panose="020B0604020202020204" charset="0"/>
              </a:rPr>
              <a:t>Aprendizaje supervisado</a:t>
            </a:r>
            <a:endParaRPr lang="es-AR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sp>
        <p:nvSpPr>
          <p:cNvPr id="10" name="Rectángulo: esquinas redondeadas 9">
            <a:extLst>
              <a:ext uri="{FF2B5EF4-FFF2-40B4-BE49-F238E27FC236}">
                <a16:creationId xmlns:a16="http://schemas.microsoft.com/office/drawing/2014/main" id="{B649CADF-86CA-4D53-8604-119C91D962C1}"/>
              </a:ext>
            </a:extLst>
          </p:cNvPr>
          <p:cNvSpPr/>
          <p:nvPr/>
        </p:nvSpPr>
        <p:spPr>
          <a:xfrm>
            <a:off x="6977913" y="1400935"/>
            <a:ext cx="1828800" cy="457200"/>
          </a:xfrm>
          <a:prstGeom prst="roundRect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solidFill>
                  <a:schemeClr val="accent2"/>
                </a:solidFill>
                <a:latin typeface="Proxima Nova" panose="020B0604020202020204" charset="0"/>
              </a:rPr>
              <a:t>Aprendizaje no supervisado</a:t>
            </a:r>
            <a:endParaRPr lang="es-AR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sp>
        <p:nvSpPr>
          <p:cNvPr id="11" name="Rectángulo: esquinas redondeadas 10">
            <a:extLst>
              <a:ext uri="{FF2B5EF4-FFF2-40B4-BE49-F238E27FC236}">
                <a16:creationId xmlns:a16="http://schemas.microsoft.com/office/drawing/2014/main" id="{84C45660-C9E1-4682-8D24-67D65EDC5AD7}"/>
              </a:ext>
            </a:extLst>
          </p:cNvPr>
          <p:cNvSpPr/>
          <p:nvPr/>
        </p:nvSpPr>
        <p:spPr>
          <a:xfrm>
            <a:off x="367259" y="2033042"/>
            <a:ext cx="1828800" cy="457200"/>
          </a:xfrm>
          <a:prstGeom prst="roundRect">
            <a:avLst/>
          </a:prstGeom>
          <a:noFill/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solidFill>
                  <a:schemeClr val="accent2"/>
                </a:solidFill>
                <a:latin typeface="Proxima Nova" panose="020B0604020202020204" charset="0"/>
              </a:rPr>
              <a:t>Regresión</a:t>
            </a:r>
            <a:endParaRPr lang="es-AR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sp>
        <p:nvSpPr>
          <p:cNvPr id="12" name="Rectángulo: esquinas redondeadas 11">
            <a:extLst>
              <a:ext uri="{FF2B5EF4-FFF2-40B4-BE49-F238E27FC236}">
                <a16:creationId xmlns:a16="http://schemas.microsoft.com/office/drawing/2014/main" id="{71A5A473-C51D-457B-9320-56B40E145AED}"/>
              </a:ext>
            </a:extLst>
          </p:cNvPr>
          <p:cNvSpPr/>
          <p:nvPr/>
        </p:nvSpPr>
        <p:spPr>
          <a:xfrm>
            <a:off x="4736879" y="2032105"/>
            <a:ext cx="1828800" cy="457200"/>
          </a:xfrm>
          <a:prstGeom prst="roundRect">
            <a:avLst/>
          </a:prstGeom>
          <a:noFill/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solidFill>
                  <a:schemeClr val="accent2"/>
                </a:solidFill>
                <a:latin typeface="Proxima Nova" panose="020B0604020202020204" charset="0"/>
              </a:rPr>
              <a:t>Clasificación</a:t>
            </a:r>
            <a:endParaRPr lang="es-AR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sp>
        <p:nvSpPr>
          <p:cNvPr id="15" name="Hexágono 14">
            <a:extLst>
              <a:ext uri="{FF2B5EF4-FFF2-40B4-BE49-F238E27FC236}">
                <a16:creationId xmlns:a16="http://schemas.microsoft.com/office/drawing/2014/main" id="{F6141949-D737-4BE2-9122-26956F8C60B8}"/>
              </a:ext>
            </a:extLst>
          </p:cNvPr>
          <p:cNvSpPr/>
          <p:nvPr/>
        </p:nvSpPr>
        <p:spPr>
          <a:xfrm>
            <a:off x="2180183" y="3527498"/>
            <a:ext cx="1080000" cy="720000"/>
          </a:xfrm>
          <a:prstGeom prst="hexagon">
            <a:avLst/>
          </a:prstGeom>
          <a:noFill/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050" dirty="0">
                <a:solidFill>
                  <a:schemeClr val="accent2"/>
                </a:solidFill>
                <a:latin typeface="Proxima Nova" panose="020B0604020202020204" charset="0"/>
              </a:rPr>
              <a:t>Regresión lineal</a:t>
            </a:r>
            <a:endParaRPr lang="es-AR" sz="1050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sp>
        <p:nvSpPr>
          <p:cNvPr id="18" name="Hexágono 17">
            <a:extLst>
              <a:ext uri="{FF2B5EF4-FFF2-40B4-BE49-F238E27FC236}">
                <a16:creationId xmlns:a16="http://schemas.microsoft.com/office/drawing/2014/main" id="{C9932A63-2CAB-4E2D-9825-0475BF88F7A0}"/>
              </a:ext>
            </a:extLst>
          </p:cNvPr>
          <p:cNvSpPr/>
          <p:nvPr/>
        </p:nvSpPr>
        <p:spPr>
          <a:xfrm>
            <a:off x="7457079" y="2114550"/>
            <a:ext cx="1087946" cy="720000"/>
          </a:xfrm>
          <a:prstGeom prst="hexagon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050" dirty="0" err="1">
                <a:solidFill>
                  <a:schemeClr val="accent2"/>
                </a:solidFill>
                <a:latin typeface="Proxima Nova" panose="020B0604020202020204" charset="0"/>
              </a:rPr>
              <a:t>Clustering</a:t>
            </a:r>
            <a:endParaRPr lang="es-AR" sz="1050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sp>
        <p:nvSpPr>
          <p:cNvPr id="23" name="Rectángulo: esquinas redondeadas 22">
            <a:extLst>
              <a:ext uri="{FF2B5EF4-FFF2-40B4-BE49-F238E27FC236}">
                <a16:creationId xmlns:a16="http://schemas.microsoft.com/office/drawing/2014/main" id="{B9A89CBC-6B47-41DB-9701-F40FC126C137}"/>
              </a:ext>
            </a:extLst>
          </p:cNvPr>
          <p:cNvSpPr/>
          <p:nvPr/>
        </p:nvSpPr>
        <p:spPr>
          <a:xfrm>
            <a:off x="3974879" y="2798833"/>
            <a:ext cx="1584000" cy="457200"/>
          </a:xfrm>
          <a:prstGeom prst="roundRect">
            <a:avLst/>
          </a:prstGeom>
          <a:noFill/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solidFill>
                  <a:schemeClr val="accent2"/>
                </a:solidFill>
                <a:latin typeface="Proxima Nova" panose="020B0604020202020204" charset="0"/>
              </a:rPr>
              <a:t>Paramétricos</a:t>
            </a:r>
            <a:endParaRPr lang="es-AR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sp>
        <p:nvSpPr>
          <p:cNvPr id="24" name="Rectángulo: esquinas redondeadas 23">
            <a:extLst>
              <a:ext uri="{FF2B5EF4-FFF2-40B4-BE49-F238E27FC236}">
                <a16:creationId xmlns:a16="http://schemas.microsoft.com/office/drawing/2014/main" id="{39E022CC-60EF-4D14-A8D8-A2272C00939F}"/>
              </a:ext>
            </a:extLst>
          </p:cNvPr>
          <p:cNvSpPr/>
          <p:nvPr/>
        </p:nvSpPr>
        <p:spPr>
          <a:xfrm>
            <a:off x="5963575" y="2796941"/>
            <a:ext cx="1584000" cy="457200"/>
          </a:xfrm>
          <a:prstGeom prst="roundRect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solidFill>
                  <a:schemeClr val="accent2"/>
                </a:solidFill>
                <a:latin typeface="Proxima Nova" panose="020B0604020202020204" charset="0"/>
              </a:rPr>
              <a:t>No paramétricos</a:t>
            </a:r>
            <a:endParaRPr lang="es-AR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cxnSp>
        <p:nvCxnSpPr>
          <p:cNvPr id="27" name="Conector recto 26">
            <a:extLst>
              <a:ext uri="{FF2B5EF4-FFF2-40B4-BE49-F238E27FC236}">
                <a16:creationId xmlns:a16="http://schemas.microsoft.com/office/drawing/2014/main" id="{77E1FACB-771C-4678-8AEC-39BF517E1D99}"/>
              </a:ext>
            </a:extLst>
          </p:cNvPr>
          <p:cNvCxnSpPr>
            <a:cxnSpLocks/>
            <a:stCxn id="11" idx="2"/>
            <a:endCxn id="46" idx="0"/>
          </p:cNvCxnSpPr>
          <p:nvPr/>
        </p:nvCxnSpPr>
        <p:spPr>
          <a:xfrm flipH="1">
            <a:off x="934597" y="2490242"/>
            <a:ext cx="347062" cy="32809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ector recto 29">
            <a:extLst>
              <a:ext uri="{FF2B5EF4-FFF2-40B4-BE49-F238E27FC236}">
                <a16:creationId xmlns:a16="http://schemas.microsoft.com/office/drawing/2014/main" id="{0F40D13E-8445-47B1-A87F-A5950F6CF87E}"/>
              </a:ext>
            </a:extLst>
          </p:cNvPr>
          <p:cNvCxnSpPr>
            <a:cxnSpLocks/>
            <a:stCxn id="11" idx="2"/>
            <a:endCxn id="44" idx="0"/>
          </p:cNvCxnSpPr>
          <p:nvPr/>
        </p:nvCxnSpPr>
        <p:spPr>
          <a:xfrm>
            <a:off x="1281659" y="2490242"/>
            <a:ext cx="1430895" cy="331749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ector recto 32">
            <a:extLst>
              <a:ext uri="{FF2B5EF4-FFF2-40B4-BE49-F238E27FC236}">
                <a16:creationId xmlns:a16="http://schemas.microsoft.com/office/drawing/2014/main" id="{7CEEF7BB-59F9-4FD2-B3AB-532406514BF7}"/>
              </a:ext>
            </a:extLst>
          </p:cNvPr>
          <p:cNvCxnSpPr>
            <a:cxnSpLocks/>
            <a:stCxn id="9" idx="2"/>
            <a:endCxn id="11" idx="0"/>
          </p:cNvCxnSpPr>
          <p:nvPr/>
        </p:nvCxnSpPr>
        <p:spPr>
          <a:xfrm flipH="1">
            <a:off x="1281659" y="1858135"/>
            <a:ext cx="2113613" cy="174907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ector recto 35">
            <a:extLst>
              <a:ext uri="{FF2B5EF4-FFF2-40B4-BE49-F238E27FC236}">
                <a16:creationId xmlns:a16="http://schemas.microsoft.com/office/drawing/2014/main" id="{E6DF477B-E1A1-420E-99FE-F4FEFB8B0159}"/>
              </a:ext>
            </a:extLst>
          </p:cNvPr>
          <p:cNvCxnSpPr>
            <a:cxnSpLocks/>
            <a:stCxn id="9" idx="2"/>
            <a:endCxn id="12" idx="0"/>
          </p:cNvCxnSpPr>
          <p:nvPr/>
        </p:nvCxnSpPr>
        <p:spPr>
          <a:xfrm>
            <a:off x="3395272" y="1858135"/>
            <a:ext cx="2256007" cy="17397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ector recto 38">
            <a:extLst>
              <a:ext uri="{FF2B5EF4-FFF2-40B4-BE49-F238E27FC236}">
                <a16:creationId xmlns:a16="http://schemas.microsoft.com/office/drawing/2014/main" id="{8DED36CA-EBB0-4414-9220-3514866BE20E}"/>
              </a:ext>
            </a:extLst>
          </p:cNvPr>
          <p:cNvCxnSpPr>
            <a:cxnSpLocks/>
            <a:stCxn id="5" idx="2"/>
            <a:endCxn id="9" idx="0"/>
          </p:cNvCxnSpPr>
          <p:nvPr/>
        </p:nvCxnSpPr>
        <p:spPr>
          <a:xfrm flipH="1">
            <a:off x="3395272" y="1170442"/>
            <a:ext cx="1828800" cy="230493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ector recto 41">
            <a:extLst>
              <a:ext uri="{FF2B5EF4-FFF2-40B4-BE49-F238E27FC236}">
                <a16:creationId xmlns:a16="http://schemas.microsoft.com/office/drawing/2014/main" id="{36296CC0-4538-4702-BAE5-618BF6EC547F}"/>
              </a:ext>
            </a:extLst>
          </p:cNvPr>
          <p:cNvCxnSpPr>
            <a:cxnSpLocks/>
            <a:stCxn id="5" idx="2"/>
            <a:endCxn id="10" idx="0"/>
          </p:cNvCxnSpPr>
          <p:nvPr/>
        </p:nvCxnSpPr>
        <p:spPr>
          <a:xfrm>
            <a:off x="5224072" y="1170442"/>
            <a:ext cx="2668241" cy="230493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ector recto 44">
            <a:extLst>
              <a:ext uri="{FF2B5EF4-FFF2-40B4-BE49-F238E27FC236}">
                <a16:creationId xmlns:a16="http://schemas.microsoft.com/office/drawing/2014/main" id="{0A0F49A6-13A2-455D-BE09-F1DA863A84CA}"/>
              </a:ext>
            </a:extLst>
          </p:cNvPr>
          <p:cNvCxnSpPr>
            <a:cxnSpLocks/>
            <a:stCxn id="12" idx="2"/>
            <a:endCxn id="23" idx="0"/>
          </p:cNvCxnSpPr>
          <p:nvPr/>
        </p:nvCxnSpPr>
        <p:spPr>
          <a:xfrm flipH="1">
            <a:off x="4766879" y="2489305"/>
            <a:ext cx="884400" cy="309528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onector recto 47">
            <a:extLst>
              <a:ext uri="{FF2B5EF4-FFF2-40B4-BE49-F238E27FC236}">
                <a16:creationId xmlns:a16="http://schemas.microsoft.com/office/drawing/2014/main" id="{CE8EE3FF-AC20-4199-88E8-E4E59FB51FDC}"/>
              </a:ext>
            </a:extLst>
          </p:cNvPr>
          <p:cNvCxnSpPr>
            <a:cxnSpLocks/>
            <a:stCxn id="12" idx="2"/>
            <a:endCxn id="24" idx="0"/>
          </p:cNvCxnSpPr>
          <p:nvPr/>
        </p:nvCxnSpPr>
        <p:spPr>
          <a:xfrm>
            <a:off x="5651279" y="2489305"/>
            <a:ext cx="1104296" cy="307636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Conector recto 59">
            <a:extLst>
              <a:ext uri="{FF2B5EF4-FFF2-40B4-BE49-F238E27FC236}">
                <a16:creationId xmlns:a16="http://schemas.microsoft.com/office/drawing/2014/main" id="{3E819977-5368-4D96-9F5B-91B50EC716FF}"/>
              </a:ext>
            </a:extLst>
          </p:cNvPr>
          <p:cNvCxnSpPr>
            <a:cxnSpLocks/>
          </p:cNvCxnSpPr>
          <p:nvPr/>
        </p:nvCxnSpPr>
        <p:spPr>
          <a:xfrm>
            <a:off x="7989748" y="1858135"/>
            <a:ext cx="0" cy="255478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Hexágono 31">
            <a:extLst>
              <a:ext uri="{FF2B5EF4-FFF2-40B4-BE49-F238E27FC236}">
                <a16:creationId xmlns:a16="http://schemas.microsoft.com/office/drawing/2014/main" id="{A78DF77B-EFC4-4CCD-B18D-08C8C8F8473D}"/>
              </a:ext>
            </a:extLst>
          </p:cNvPr>
          <p:cNvSpPr/>
          <p:nvPr/>
        </p:nvSpPr>
        <p:spPr>
          <a:xfrm>
            <a:off x="4239730" y="3527498"/>
            <a:ext cx="1080000" cy="720000"/>
          </a:xfrm>
          <a:prstGeom prst="hexagon">
            <a:avLst/>
          </a:prstGeom>
          <a:noFill/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050" dirty="0">
                <a:solidFill>
                  <a:schemeClr val="accent2"/>
                </a:solidFill>
                <a:latin typeface="Proxima Nova" panose="020B0604020202020204" charset="0"/>
              </a:rPr>
              <a:t>Regresión logística</a:t>
            </a:r>
            <a:endParaRPr lang="es-AR" sz="1050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sp>
        <p:nvSpPr>
          <p:cNvPr id="34" name="Hexágono 33">
            <a:extLst>
              <a:ext uri="{FF2B5EF4-FFF2-40B4-BE49-F238E27FC236}">
                <a16:creationId xmlns:a16="http://schemas.microsoft.com/office/drawing/2014/main" id="{2FD35B72-9731-44C8-9702-7B02D2407CF5}"/>
              </a:ext>
            </a:extLst>
          </p:cNvPr>
          <p:cNvSpPr/>
          <p:nvPr/>
        </p:nvSpPr>
        <p:spPr>
          <a:xfrm>
            <a:off x="6339144" y="3510556"/>
            <a:ext cx="1087946" cy="720000"/>
          </a:xfrm>
          <a:prstGeom prst="hexagon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050" dirty="0">
                <a:solidFill>
                  <a:schemeClr val="accent2"/>
                </a:solidFill>
                <a:latin typeface="Proxima Nova" panose="020B0604020202020204" charset="0"/>
              </a:rPr>
              <a:t>KNN</a:t>
            </a:r>
            <a:endParaRPr lang="es-AR" sz="1050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cxnSp>
        <p:nvCxnSpPr>
          <p:cNvPr id="37" name="Conector recto 36">
            <a:extLst>
              <a:ext uri="{FF2B5EF4-FFF2-40B4-BE49-F238E27FC236}">
                <a16:creationId xmlns:a16="http://schemas.microsoft.com/office/drawing/2014/main" id="{B8981D67-8D8A-49B9-BD78-B0097DA717E4}"/>
              </a:ext>
            </a:extLst>
          </p:cNvPr>
          <p:cNvCxnSpPr>
            <a:cxnSpLocks/>
          </p:cNvCxnSpPr>
          <p:nvPr/>
        </p:nvCxnSpPr>
        <p:spPr>
          <a:xfrm flipH="1">
            <a:off x="4776208" y="3256033"/>
            <a:ext cx="0" cy="270528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ector recto 37">
            <a:extLst>
              <a:ext uri="{FF2B5EF4-FFF2-40B4-BE49-F238E27FC236}">
                <a16:creationId xmlns:a16="http://schemas.microsoft.com/office/drawing/2014/main" id="{8675A32A-54E3-49E2-B6EA-F57A43BAE636}"/>
              </a:ext>
            </a:extLst>
          </p:cNvPr>
          <p:cNvCxnSpPr>
            <a:cxnSpLocks/>
          </p:cNvCxnSpPr>
          <p:nvPr/>
        </p:nvCxnSpPr>
        <p:spPr>
          <a:xfrm flipH="1">
            <a:off x="6872872" y="3254141"/>
            <a:ext cx="0" cy="256415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Rectángulo: esquinas redondeadas 43">
            <a:extLst>
              <a:ext uri="{FF2B5EF4-FFF2-40B4-BE49-F238E27FC236}">
                <a16:creationId xmlns:a16="http://schemas.microsoft.com/office/drawing/2014/main" id="{0ABF2D76-8778-4E03-A65F-8B886B3D5DDC}"/>
              </a:ext>
            </a:extLst>
          </p:cNvPr>
          <p:cNvSpPr/>
          <p:nvPr/>
        </p:nvSpPr>
        <p:spPr>
          <a:xfrm>
            <a:off x="1920554" y="2821991"/>
            <a:ext cx="1584000" cy="457200"/>
          </a:xfrm>
          <a:prstGeom prst="roundRect">
            <a:avLst/>
          </a:prstGeom>
          <a:noFill/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solidFill>
                  <a:schemeClr val="accent2"/>
                </a:solidFill>
                <a:latin typeface="Proxima Nova" panose="020B0604020202020204" charset="0"/>
              </a:rPr>
              <a:t>Paramétricos</a:t>
            </a:r>
            <a:endParaRPr lang="es-AR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sp>
        <p:nvSpPr>
          <p:cNvPr id="46" name="Rectángulo: esquinas redondeadas 45">
            <a:extLst>
              <a:ext uri="{FF2B5EF4-FFF2-40B4-BE49-F238E27FC236}">
                <a16:creationId xmlns:a16="http://schemas.microsoft.com/office/drawing/2014/main" id="{DE43DF11-E945-4BA6-B83D-F1135911F0D5}"/>
              </a:ext>
            </a:extLst>
          </p:cNvPr>
          <p:cNvSpPr/>
          <p:nvPr/>
        </p:nvSpPr>
        <p:spPr>
          <a:xfrm>
            <a:off x="142597" y="2818332"/>
            <a:ext cx="1584000" cy="457200"/>
          </a:xfrm>
          <a:prstGeom prst="roundRect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solidFill>
                  <a:schemeClr val="accent2"/>
                </a:solidFill>
                <a:latin typeface="Proxima Nova" panose="020B0604020202020204" charset="0"/>
              </a:rPr>
              <a:t>No paramétricos</a:t>
            </a:r>
            <a:endParaRPr lang="es-AR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cxnSp>
        <p:nvCxnSpPr>
          <p:cNvPr id="47" name="Conector recto 46">
            <a:extLst>
              <a:ext uri="{FF2B5EF4-FFF2-40B4-BE49-F238E27FC236}">
                <a16:creationId xmlns:a16="http://schemas.microsoft.com/office/drawing/2014/main" id="{F07607E4-6E57-420C-953B-899797D0B314}"/>
              </a:ext>
            </a:extLst>
          </p:cNvPr>
          <p:cNvCxnSpPr>
            <a:cxnSpLocks/>
          </p:cNvCxnSpPr>
          <p:nvPr/>
        </p:nvCxnSpPr>
        <p:spPr>
          <a:xfrm>
            <a:off x="2712554" y="3279191"/>
            <a:ext cx="0" cy="24737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Hexágono 49">
            <a:extLst>
              <a:ext uri="{FF2B5EF4-FFF2-40B4-BE49-F238E27FC236}">
                <a16:creationId xmlns:a16="http://schemas.microsoft.com/office/drawing/2014/main" id="{135B1211-C838-4C20-BDDF-1C4257FDEB2A}"/>
              </a:ext>
            </a:extLst>
          </p:cNvPr>
          <p:cNvSpPr/>
          <p:nvPr/>
        </p:nvSpPr>
        <p:spPr>
          <a:xfrm>
            <a:off x="405051" y="3541867"/>
            <a:ext cx="1087946" cy="720000"/>
          </a:xfrm>
          <a:prstGeom prst="hexagon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050" dirty="0" err="1">
                <a:solidFill>
                  <a:schemeClr val="accent2"/>
                </a:solidFill>
                <a:latin typeface="Proxima Nova" panose="020B0604020202020204" charset="0"/>
              </a:rPr>
              <a:t>Splines</a:t>
            </a:r>
            <a:endParaRPr lang="es-AR" sz="1050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cxnSp>
        <p:nvCxnSpPr>
          <p:cNvPr id="51" name="Conector recto 50">
            <a:extLst>
              <a:ext uri="{FF2B5EF4-FFF2-40B4-BE49-F238E27FC236}">
                <a16:creationId xmlns:a16="http://schemas.microsoft.com/office/drawing/2014/main" id="{EFE217A9-08AF-49BA-9AB4-D631A29A9D8D}"/>
              </a:ext>
            </a:extLst>
          </p:cNvPr>
          <p:cNvCxnSpPr>
            <a:cxnSpLocks/>
          </p:cNvCxnSpPr>
          <p:nvPr/>
        </p:nvCxnSpPr>
        <p:spPr>
          <a:xfrm>
            <a:off x="947106" y="3267612"/>
            <a:ext cx="0" cy="274255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Rectángulo: esquinas redondeadas 48">
            <a:extLst>
              <a:ext uri="{FF2B5EF4-FFF2-40B4-BE49-F238E27FC236}">
                <a16:creationId xmlns:a16="http://schemas.microsoft.com/office/drawing/2014/main" id="{C4F8BF29-2D4F-4DDB-9887-90F0F3D0A277}"/>
              </a:ext>
            </a:extLst>
          </p:cNvPr>
          <p:cNvSpPr/>
          <p:nvPr/>
        </p:nvSpPr>
        <p:spPr>
          <a:xfrm>
            <a:off x="2023672" y="3432749"/>
            <a:ext cx="3477717" cy="922560"/>
          </a:xfrm>
          <a:prstGeom prst="roundRect">
            <a:avLst/>
          </a:prstGeom>
          <a:noFill/>
          <a:ln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57" name="Hexágono 56">
            <a:extLst>
              <a:ext uri="{FF2B5EF4-FFF2-40B4-BE49-F238E27FC236}">
                <a16:creationId xmlns:a16="http://schemas.microsoft.com/office/drawing/2014/main" id="{075E4624-6159-4D88-B99C-4BAE0492B27D}"/>
              </a:ext>
            </a:extLst>
          </p:cNvPr>
          <p:cNvSpPr/>
          <p:nvPr/>
        </p:nvSpPr>
        <p:spPr>
          <a:xfrm>
            <a:off x="5512130" y="4268154"/>
            <a:ext cx="1080000" cy="720000"/>
          </a:xfrm>
          <a:prstGeom prst="hexagon">
            <a:avLst/>
          </a:prstGeom>
          <a:noFill/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050" dirty="0">
                <a:solidFill>
                  <a:schemeClr val="accent2"/>
                </a:solidFill>
                <a:latin typeface="Proxima Nova" panose="020B0604020202020204" charset="0"/>
              </a:rPr>
              <a:t>LASSO</a:t>
            </a:r>
            <a:endParaRPr lang="es-AR" sz="1050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cxnSp>
        <p:nvCxnSpPr>
          <p:cNvPr id="53" name="Conector: angular 52">
            <a:extLst>
              <a:ext uri="{FF2B5EF4-FFF2-40B4-BE49-F238E27FC236}">
                <a16:creationId xmlns:a16="http://schemas.microsoft.com/office/drawing/2014/main" id="{FF24B52B-AE9A-42DC-BAE2-53BE82F50593}"/>
              </a:ext>
            </a:extLst>
          </p:cNvPr>
          <p:cNvCxnSpPr>
            <a:stCxn id="57" idx="3"/>
            <a:endCxn id="49" idx="2"/>
          </p:cNvCxnSpPr>
          <p:nvPr/>
        </p:nvCxnSpPr>
        <p:spPr>
          <a:xfrm rot="10800000">
            <a:off x="3762532" y="4355310"/>
            <a:ext cx="1749599" cy="272845"/>
          </a:xfrm>
          <a:prstGeom prst="bentConnector2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Gráfico 34" descr="Marca de verificación con relleno sólido">
            <a:extLst>
              <a:ext uri="{FF2B5EF4-FFF2-40B4-BE49-F238E27FC236}">
                <a16:creationId xmlns:a16="http://schemas.microsoft.com/office/drawing/2014/main" id="{4F588990-5C6D-4D48-82F9-88393BEB25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807645" y="3973058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15671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2"/>
          <p:cNvSpPr txBox="1">
            <a:spLocks noGrp="1"/>
          </p:cNvSpPr>
          <p:nvPr>
            <p:ph type="title"/>
          </p:nvPr>
        </p:nvSpPr>
        <p:spPr>
          <a:xfrm>
            <a:off x="205563" y="1690577"/>
            <a:ext cx="8747051" cy="1145623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800" dirty="0"/>
              <a:t>Teórica 6: Métricas de rendimiento y Cross </a:t>
            </a:r>
            <a:r>
              <a:rPr lang="es-AR" sz="2800" dirty="0" err="1"/>
              <a:t>Validation</a:t>
            </a:r>
            <a:endParaRPr lang="es-AR" sz="2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Agenda </a:t>
            </a:r>
            <a:r>
              <a:rPr lang="en-GB" dirty="0" err="1"/>
              <a:t>clase</a:t>
            </a:r>
            <a:r>
              <a:rPr lang="en-GB" dirty="0"/>
              <a:t> 6</a:t>
            </a:r>
            <a:endParaRPr dirty="0"/>
          </a:p>
        </p:txBody>
      </p:sp>
      <p:sp>
        <p:nvSpPr>
          <p:cNvPr id="137" name="Google Shape;137;p24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4572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SzPts val="1800"/>
              <a:buAutoNum type="romanUcPeriod"/>
            </a:pPr>
            <a:r>
              <a:rPr lang="en-GB" dirty="0" err="1">
                <a:highlight>
                  <a:schemeClr val="lt2"/>
                </a:highlight>
              </a:rPr>
              <a:t>Métricas</a:t>
            </a:r>
            <a:r>
              <a:rPr lang="en-GB" dirty="0"/>
              <a:t> de </a:t>
            </a:r>
            <a:r>
              <a:rPr lang="en-GB" dirty="0" err="1"/>
              <a:t>rendimiento</a:t>
            </a:r>
            <a:endParaRPr lang="en-GB" dirty="0"/>
          </a:p>
          <a:p>
            <a:pPr marL="4572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SzPts val="1800"/>
              <a:buAutoNum type="romanUcPeriod"/>
            </a:pPr>
            <a:r>
              <a:rPr lang="en-GB" dirty="0">
                <a:highlight>
                  <a:schemeClr val="lt2"/>
                </a:highlight>
              </a:rPr>
              <a:t>Train-Test</a:t>
            </a:r>
            <a:r>
              <a:rPr lang="en-GB" dirty="0"/>
              <a:t> split</a:t>
            </a:r>
          </a:p>
          <a:p>
            <a:pPr marL="4572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SzPts val="1800"/>
              <a:buAutoNum type="romanUcPeriod"/>
            </a:pPr>
            <a:r>
              <a:rPr lang="en-GB" dirty="0"/>
              <a:t>K-fold </a:t>
            </a:r>
            <a:r>
              <a:rPr lang="en-GB" dirty="0">
                <a:highlight>
                  <a:srgbClr val="63D297"/>
                </a:highlight>
              </a:rPr>
              <a:t>cross-validation</a:t>
            </a:r>
          </a:p>
          <a:p>
            <a:pPr marL="4572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SzPts val="1800"/>
              <a:buAutoNum type="romanUcPeriod"/>
            </a:pPr>
            <a:r>
              <a:rPr lang="en-GB" dirty="0" err="1"/>
              <a:t>Ajuste</a:t>
            </a:r>
            <a:r>
              <a:rPr lang="en-GB" dirty="0"/>
              <a:t> de </a:t>
            </a:r>
            <a:r>
              <a:rPr lang="en-GB" dirty="0" err="1">
                <a:highlight>
                  <a:srgbClr val="63D297"/>
                </a:highlight>
              </a:rPr>
              <a:t>hiperparámetros</a:t>
            </a:r>
            <a:endParaRPr lang="en-GB" dirty="0">
              <a:highlight>
                <a:srgbClr val="63D297"/>
              </a:highlight>
            </a:endParaRPr>
          </a:p>
          <a:p>
            <a:pPr marL="4572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SzPts val="1800"/>
              <a:buAutoNum type="romanUcPeriod"/>
            </a:pPr>
            <a:r>
              <a:rPr lang="en-GB" dirty="0"/>
              <a:t>Caso </a:t>
            </a:r>
            <a:r>
              <a:rPr lang="en-GB" dirty="0" err="1"/>
              <a:t>integrador</a:t>
            </a:r>
            <a:r>
              <a:rPr lang="en-GB" dirty="0"/>
              <a:t> (EPH)</a:t>
            </a:r>
            <a:r>
              <a:rPr lang="en-GB" dirty="0">
                <a:highlight>
                  <a:schemeClr val="lt2"/>
                </a:highlight>
              </a:rPr>
              <a:t>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48"/>
          <p:cNvSpPr txBox="1">
            <a:spLocks noGrp="1"/>
          </p:cNvSpPr>
          <p:nvPr>
            <p:ph type="title"/>
          </p:nvPr>
        </p:nvSpPr>
        <p:spPr>
          <a:xfrm>
            <a:off x="595510" y="2057400"/>
            <a:ext cx="8123100" cy="77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I. </a:t>
            </a:r>
            <a:r>
              <a:rPr lang="en-GB" dirty="0" err="1"/>
              <a:t>Métricas</a:t>
            </a:r>
            <a:r>
              <a:rPr lang="en-GB" dirty="0"/>
              <a:t> de </a:t>
            </a:r>
            <a:r>
              <a:rPr lang="en-GB" dirty="0" err="1"/>
              <a:t>rendimiento</a:t>
            </a:r>
            <a:endParaRPr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7"/>
          <p:cNvSpPr txBox="1">
            <a:spLocks noGrp="1"/>
          </p:cNvSpPr>
          <p:nvPr>
            <p:ph type="title"/>
          </p:nvPr>
        </p:nvSpPr>
        <p:spPr>
          <a:xfrm>
            <a:off x="311700" y="137726"/>
            <a:ext cx="7363984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dirty="0"/>
              <a:t>Métricas de precisión de la predicción</a:t>
            </a:r>
            <a:endParaRPr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Google Shape;182;p31">
                <a:extLst>
                  <a:ext uri="{FF2B5EF4-FFF2-40B4-BE49-F238E27FC236}">
                    <a16:creationId xmlns:a16="http://schemas.microsoft.com/office/drawing/2014/main" id="{128ED185-3F59-40E3-A553-2A3254C45D8F}"/>
                  </a:ext>
                </a:extLst>
              </p:cNvPr>
              <p:cNvSpPr txBox="1">
                <a:spLocks noGrp="1"/>
              </p:cNvSpPr>
              <p:nvPr>
                <p:ph type="body" idx="1"/>
              </p:nvPr>
            </p:nvSpPr>
            <p:spPr>
              <a:xfrm>
                <a:off x="311700" y="874596"/>
                <a:ext cx="6514402" cy="4131177"/>
              </a:xfrm>
              <a:prstGeom prst="rect">
                <a:avLst/>
              </a:prstGeom>
            </p:spPr>
            <p:txBody>
              <a:bodyPr spcFirstLastPara="1" wrap="square" lIns="91425" tIns="91425" rIns="91425" bIns="91425" anchor="t" anchorCtr="0">
                <a:normAutofit/>
              </a:bodyPr>
              <a:lstStyle/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s-MX" sz="1600" dirty="0"/>
                  <a:t>Para variables </a:t>
                </a:r>
                <a:r>
                  <a:rPr lang="es-MX" sz="1600" dirty="0" err="1"/>
                  <a:t>cuanti</a:t>
                </a:r>
                <a:r>
                  <a:rPr lang="es-MX" sz="1600" dirty="0"/>
                  <a:t>:</a:t>
                </a:r>
              </a:p>
              <a:p>
                <a:pPr marL="742950" lvl="1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s-MX" sz="1200" i="1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s-MX" sz="1200" i="1" dirty="0" smtClean="0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p>
                        <m:r>
                          <a:rPr lang="es-MX" sz="1200" i="1" dirty="0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s-MX" sz="1200" i="1" dirty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s-MX" sz="1200" dirty="0"/>
                  <a:t>ajustado: variabilidad explicada (penalizando por cantidad de predictores) </a:t>
                </a:r>
              </a:p>
              <a:p>
                <a:pPr marL="742950" lvl="1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s-MX" sz="1200" dirty="0"/>
                  <a:t>MSE: error al cuadrado promedio</a:t>
                </a:r>
              </a:p>
              <a:p>
                <a:pPr marL="742950" lvl="1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s-MX" sz="1200" dirty="0"/>
                  <a:t>RMSE: la raíz del MSE</a:t>
                </a:r>
              </a:p>
              <a:p>
                <a:pPr marL="742950" lvl="1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s-MX" sz="1200" dirty="0"/>
                  <a:t>MAE: error promedio (en valores absolutos)</a:t>
                </a:r>
              </a:p>
              <a:p>
                <a:pPr marL="742950" lvl="1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s-MX" sz="1200" dirty="0"/>
                  <a:t>AIC/BIC: -verosimilitud (penalizando por cantidad de predictores)</a:t>
                </a:r>
              </a:p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s-MX" sz="1600" dirty="0"/>
                  <a:t>Para variables </a:t>
                </a:r>
                <a:r>
                  <a:rPr lang="es-MX" sz="1600" dirty="0" err="1"/>
                  <a:t>cuali</a:t>
                </a:r>
                <a:r>
                  <a:rPr lang="es-MX" sz="1600" dirty="0"/>
                  <a:t>:</a:t>
                </a:r>
              </a:p>
              <a:p>
                <a:pPr marL="742950" lvl="1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s-MX" sz="1200" dirty="0" err="1"/>
                  <a:t>Accuracy</a:t>
                </a:r>
                <a:r>
                  <a:rPr lang="es-MX" sz="1200" dirty="0"/>
                  <a:t>/error </a:t>
                </a:r>
                <a:r>
                  <a:rPr lang="es-MX" sz="1200" dirty="0" err="1"/>
                  <a:t>rate</a:t>
                </a:r>
                <a:r>
                  <a:rPr lang="es-MX" sz="1200" dirty="0"/>
                  <a:t>. Error </a:t>
                </a:r>
                <a:r>
                  <a:rPr lang="es-MX" sz="1200" dirty="0" err="1"/>
                  <a:t>rate</a:t>
                </a:r>
                <a:r>
                  <a:rPr lang="es-MX" sz="1200" dirty="0"/>
                  <a:t>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s-AR" sz="12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s-AR" sz="12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s-AR" sz="12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den>
                    </m:f>
                    <m:nary>
                      <m:naryPr>
                        <m:chr m:val="∑"/>
                        <m:ctrlPr>
                          <a:rPr lang="es-AR" sz="1200" b="0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s-AR" sz="1200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s-AR" sz="1200" b="0" i="1" smtClean="0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s-AR" sz="12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  <m:e>
                        <m:r>
                          <a:rPr lang="es-MX" sz="1200" b="0" i="1" smtClean="0">
                            <a:latin typeface="Cambria Math" panose="02040503050406030204" pitchFamily="18" charset="0"/>
                          </a:rPr>
                          <m:t>𝐼</m:t>
                        </m:r>
                        <m:r>
                          <a:rPr lang="es-AR" sz="1200" i="1">
                            <a:latin typeface="Cambria Math" panose="02040503050406030204" pitchFamily="18" charset="0"/>
                          </a:rPr>
                          <m:t>(</m:t>
                        </m:r>
                        <m:sSub>
                          <m:sSubPr>
                            <m:ctrlPr>
                              <a:rPr lang="es-AR" sz="12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AR" sz="1200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s-AR" sz="1200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r>
                          <a:rPr lang="es-AR" sz="12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s-AR" sz="12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≠</m:t>
                        </m:r>
                        <m:sSub>
                          <m:sSubPr>
                            <m:ctrlPr>
                              <a:rPr lang="es-AR" sz="12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acc>
                              <m:accPr>
                                <m:chr m:val="̂"/>
                                <m:ctrlPr>
                                  <a:rPr lang="es-AR" sz="1200" i="1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s-MX" sz="1200" i="1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e>
                            </m:acc>
                          </m:e>
                          <m:sub>
                            <m:r>
                              <a:rPr lang="es-AR" sz="1200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r>
                          <a:rPr lang="es-MX" sz="1200" b="0" i="1" smtClean="0">
                            <a:latin typeface="Cambria Math" panose="02040503050406030204" pitchFamily="18" charset="0"/>
                          </a:rPr>
                          <m:t>) </m:t>
                        </m:r>
                      </m:e>
                    </m:nary>
                  </m:oMath>
                </a14:m>
                <a:endParaRPr lang="es-MX" sz="1200" dirty="0"/>
              </a:p>
              <a:p>
                <a:pPr marL="742950" lvl="1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s-MX" sz="1200" dirty="0"/>
                  <a:t>Otras</a:t>
                </a:r>
              </a:p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endParaRPr lang="es-MX" sz="1600" dirty="0"/>
              </a:p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endParaRPr sz="1600" dirty="0"/>
              </a:p>
            </p:txBody>
          </p:sp>
        </mc:Choice>
        <mc:Fallback xmlns="">
          <p:sp>
            <p:nvSpPr>
              <p:cNvPr id="6" name="Google Shape;182;p31">
                <a:extLst>
                  <a:ext uri="{FF2B5EF4-FFF2-40B4-BE49-F238E27FC236}">
                    <a16:creationId xmlns:a16="http://schemas.microsoft.com/office/drawing/2014/main" id="{128ED185-3F59-40E3-A553-2A3254C45D8F}"/>
                  </a:ext>
                </a:extLst>
              </p:cNvPr>
              <p:cNvSpPr txBox="1"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11700" y="874596"/>
                <a:ext cx="6514402" cy="4131177"/>
              </a:xfrm>
              <a:prstGeom prst="rect">
                <a:avLst/>
              </a:prstGeom>
              <a:blipFill>
                <a:blip r:embed="rId3"/>
                <a:stretch>
                  <a:fillRect l="-561"/>
                </a:stretch>
              </a:blipFill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Gráfico 6" descr="Diana contorno">
            <a:extLst>
              <a:ext uri="{FF2B5EF4-FFF2-40B4-BE49-F238E27FC236}">
                <a16:creationId xmlns:a16="http://schemas.microsoft.com/office/drawing/2014/main" id="{DB80C0BA-0B2B-4677-A781-5761D8DD9E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917900" y="3938010"/>
            <a:ext cx="914400" cy="914400"/>
          </a:xfrm>
          <a:prstGeom prst="rect">
            <a:avLst/>
          </a:prstGeom>
        </p:spPr>
      </p:pic>
      <p:cxnSp>
        <p:nvCxnSpPr>
          <p:cNvPr id="4" name="Conector: angular 3">
            <a:extLst>
              <a:ext uri="{FF2B5EF4-FFF2-40B4-BE49-F238E27FC236}">
                <a16:creationId xmlns:a16="http://schemas.microsoft.com/office/drawing/2014/main" id="{19828640-3FE7-4007-967E-3D24BFB9DC56}"/>
              </a:ext>
            </a:extLst>
          </p:cNvPr>
          <p:cNvCxnSpPr>
            <a:cxnSpLocks/>
          </p:cNvCxnSpPr>
          <p:nvPr/>
        </p:nvCxnSpPr>
        <p:spPr>
          <a:xfrm rot="16200000" flipH="1">
            <a:off x="1335466" y="3874486"/>
            <a:ext cx="1404880" cy="857693"/>
          </a:xfrm>
          <a:prstGeom prst="bentConnector3">
            <a:avLst>
              <a:gd name="adj1" fmla="val -455"/>
            </a:avLst>
          </a:prstGeom>
          <a:ln w="12700">
            <a:solidFill>
              <a:schemeClr val="bg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errar llave 9">
            <a:extLst>
              <a:ext uri="{FF2B5EF4-FFF2-40B4-BE49-F238E27FC236}">
                <a16:creationId xmlns:a16="http://schemas.microsoft.com/office/drawing/2014/main" id="{D4F808A1-96EE-4F3B-AA45-F01697480DBC}"/>
              </a:ext>
            </a:extLst>
          </p:cNvPr>
          <p:cNvSpPr/>
          <p:nvPr/>
        </p:nvSpPr>
        <p:spPr>
          <a:xfrm>
            <a:off x="5748670" y="1609060"/>
            <a:ext cx="233916" cy="1077433"/>
          </a:xfrm>
          <a:prstGeom prst="rightBrace">
            <a:avLst>
              <a:gd name="adj1" fmla="val 115152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2" name="Cerrar llave 11">
            <a:extLst>
              <a:ext uri="{FF2B5EF4-FFF2-40B4-BE49-F238E27FC236}">
                <a16:creationId xmlns:a16="http://schemas.microsoft.com/office/drawing/2014/main" id="{8A51A311-8929-47F2-85A1-D02FBA99FF9E}"/>
              </a:ext>
            </a:extLst>
          </p:cNvPr>
          <p:cNvSpPr/>
          <p:nvPr/>
        </p:nvSpPr>
        <p:spPr>
          <a:xfrm>
            <a:off x="6372446" y="1286540"/>
            <a:ext cx="81516" cy="265814"/>
          </a:xfrm>
          <a:prstGeom prst="rightBrace">
            <a:avLst>
              <a:gd name="adj1" fmla="val 115152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8C4FDE06-07D9-467C-AA18-CE306329EB1B}"/>
              </a:ext>
            </a:extLst>
          </p:cNvPr>
          <p:cNvSpPr txBox="1"/>
          <p:nvPr/>
        </p:nvSpPr>
        <p:spPr>
          <a:xfrm>
            <a:off x="5982586" y="1975470"/>
            <a:ext cx="188844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dirty="0">
                <a:solidFill>
                  <a:schemeClr val="accent3"/>
                </a:solidFill>
                <a:latin typeface="Proxima Nova" panose="020B0604020202020204" charset="0"/>
              </a:rPr>
              <a:t>Cuanto menor, mejor</a:t>
            </a:r>
            <a:endParaRPr lang="es-AR" dirty="0">
              <a:solidFill>
                <a:schemeClr val="accent3"/>
              </a:solidFill>
              <a:latin typeface="Proxima Nova" panose="020B0604020202020204" charset="0"/>
            </a:endParaRP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4A3203F3-0E24-4AB8-96B1-E852C2035D0E}"/>
              </a:ext>
            </a:extLst>
          </p:cNvPr>
          <p:cNvSpPr txBox="1"/>
          <p:nvPr/>
        </p:nvSpPr>
        <p:spPr>
          <a:xfrm>
            <a:off x="6453962" y="1264447"/>
            <a:ext cx="188844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dirty="0">
                <a:solidFill>
                  <a:schemeClr val="accent3"/>
                </a:solidFill>
                <a:latin typeface="Proxima Nova" panose="020B0604020202020204" charset="0"/>
              </a:rPr>
              <a:t>Cuanto mayor, mejor</a:t>
            </a:r>
            <a:endParaRPr lang="es-AR" dirty="0">
              <a:solidFill>
                <a:schemeClr val="accent3"/>
              </a:solidFill>
              <a:latin typeface="Proxima Nova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28740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47"/>
          <p:cNvSpPr txBox="1">
            <a:spLocks noGrp="1"/>
          </p:cNvSpPr>
          <p:nvPr>
            <p:ph type="title"/>
          </p:nvPr>
        </p:nvSpPr>
        <p:spPr>
          <a:xfrm>
            <a:off x="490249" y="526350"/>
            <a:ext cx="7494801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Matriz de confusion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4775549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a 6">
                <a:extLst>
                  <a:ext uri="{FF2B5EF4-FFF2-40B4-BE49-F238E27FC236}">
                    <a16:creationId xmlns:a16="http://schemas.microsoft.com/office/drawing/2014/main" id="{6BAFEA46-B9B3-8DC7-7B4E-4B2D3BBF060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05600429"/>
                  </p:ext>
                </p:extLst>
              </p:nvPr>
            </p:nvGraphicFramePr>
            <p:xfrm>
              <a:off x="-1560453" y="-295522"/>
              <a:ext cx="9300955" cy="5119175"/>
            </p:xfrm>
            <a:graphic>
              <a:graphicData uri="http://schemas.openxmlformats.org/drawingml/2006/table">
                <a:tbl>
                  <a:tblPr firstRow="1" bandRow="1">
                    <a:tableStyleId>{272BD5B9-A1A1-4B16-8F28-979374803D1B}</a:tableStyleId>
                  </a:tblPr>
                  <a:tblGrid>
                    <a:gridCol w="2145709">
                      <a:extLst>
                        <a:ext uri="{9D8B030D-6E8A-4147-A177-3AD203B41FA5}">
                          <a16:colId xmlns:a16="http://schemas.microsoft.com/office/drawing/2014/main" val="2263324508"/>
                        </a:ext>
                      </a:extLst>
                    </a:gridCol>
                    <a:gridCol w="1574673">
                      <a:extLst>
                        <a:ext uri="{9D8B030D-6E8A-4147-A177-3AD203B41FA5}">
                          <a16:colId xmlns:a16="http://schemas.microsoft.com/office/drawing/2014/main" val="2638705446"/>
                        </a:ext>
                      </a:extLst>
                    </a:gridCol>
                    <a:gridCol w="1860191">
                      <a:extLst>
                        <a:ext uri="{9D8B030D-6E8A-4147-A177-3AD203B41FA5}">
                          <a16:colId xmlns:a16="http://schemas.microsoft.com/office/drawing/2014/main" val="2460867008"/>
                        </a:ext>
                      </a:extLst>
                    </a:gridCol>
                    <a:gridCol w="1860191">
                      <a:extLst>
                        <a:ext uri="{9D8B030D-6E8A-4147-A177-3AD203B41FA5}">
                          <a16:colId xmlns:a16="http://schemas.microsoft.com/office/drawing/2014/main" val="3333555008"/>
                        </a:ext>
                      </a:extLst>
                    </a:gridCol>
                    <a:gridCol w="1860191">
                      <a:extLst>
                        <a:ext uri="{9D8B030D-6E8A-4147-A177-3AD203B41FA5}">
                          <a16:colId xmlns:a16="http://schemas.microsoft.com/office/drawing/2014/main" val="4140083864"/>
                        </a:ext>
                      </a:extLst>
                    </a:gridCol>
                  </a:tblGrid>
                  <a:tr h="1017126">
                    <a:tc rowSpan="2" gridSpan="2">
                      <a:txBody>
                        <a:bodyPr/>
                        <a:lstStyle/>
                        <a:p>
                          <a:pPr algn="ctr"/>
                          <a:endParaRPr lang="es-AR" dirty="0">
                            <a:latin typeface="Proxima Nova" panose="020B0604020202020204" charset="0"/>
                          </a:endParaRPr>
                        </a:p>
                      </a:txBody>
                      <a:tcPr anchor="ctr">
                        <a:lnL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R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R>
                        <a:lnT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  <a:lnB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B>
                      </a:tcPr>
                    </a:tc>
                    <a:tc rowSpan="2" hMerge="1">
                      <a:txBody>
                        <a:bodyPr/>
                        <a:lstStyle/>
                        <a:p>
                          <a:endParaRPr lang="es-AR" dirty="0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s-AR" sz="2400" b="1" dirty="0">
                              <a:latin typeface="Proxima Nova" panose="020B0604020202020204" charset="0"/>
                            </a:rPr>
                            <a:t>Predicción</a:t>
                          </a:r>
                        </a:p>
                      </a:txBody>
                      <a:tcPr anchor="b">
                        <a:lnL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R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R>
                        <a:lnT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s-AR" dirty="0"/>
                        </a:p>
                      </a:txBody>
                      <a:tcPr/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s-AR" sz="2400" b="1" dirty="0">
                            <a:latin typeface="Proxima Nova" panose="020B0604020202020204" charset="0"/>
                          </a:endParaRPr>
                        </a:p>
                      </a:txBody>
                      <a:tcPr anchor="b">
                        <a:lnL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R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R>
                        <a:lnT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</a:tcPr>
                    </a:tc>
                    <a:extLst>
                      <a:ext uri="{0D108BD9-81ED-4DB2-BD59-A6C34878D82A}">
                        <a16:rowId xmlns:a16="http://schemas.microsoft.com/office/drawing/2014/main" val="244253083"/>
                      </a:ext>
                    </a:extLst>
                  </a:tr>
                  <a:tr h="1017126">
                    <a:tc gridSpan="2" vMerge="1">
                      <a:txBody>
                        <a:bodyPr/>
                        <a:lstStyle/>
                        <a:p>
                          <a:endParaRPr lang="es-AR" dirty="0"/>
                        </a:p>
                      </a:txBody>
                      <a:tcPr/>
                    </a:tc>
                    <a:tc hMerge="1" vMerge="1">
                      <a:txBody>
                        <a:bodyPr/>
                        <a:lstStyle/>
                        <a:p>
                          <a:endParaRPr lang="es-A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AR" sz="2000" dirty="0">
                              <a:latin typeface="Proxima Nova" panose="020B0604020202020204" charset="0"/>
                            </a:rPr>
                            <a:t>Positivo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AR" sz="2000" dirty="0">
                              <a:latin typeface="Proxima Nova" panose="020B0604020202020204" charset="0"/>
                            </a:rPr>
                            <a:t>Negativo</a:t>
                          </a:r>
                        </a:p>
                      </a:txBody>
                      <a:tcPr anchor="ctr"/>
                    </a:tc>
                    <a:tc vMerge="1">
                      <a:txBody>
                        <a:bodyPr/>
                        <a:lstStyle/>
                        <a:p>
                          <a:pPr algn="ctr"/>
                          <a:endParaRPr lang="es-AR" sz="2000" dirty="0">
                            <a:latin typeface="Proxima Nova" panose="020B0604020202020204" charset="0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3443197368"/>
                      </a:ext>
                    </a:extLst>
                  </a:tr>
                  <a:tr h="1017126">
                    <a:tc rowSpan="2"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:r>
                            <a:rPr lang="es-AR" sz="2400" b="1" dirty="0">
                              <a:latin typeface="Proxima Nova" panose="020B0604020202020204" charset="0"/>
                            </a:rPr>
                            <a:t>Valor real</a:t>
                          </a:r>
                        </a:p>
                      </a:txBody>
                      <a:tcPr vert="vert270" anchor="b">
                        <a:lnL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T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  <a:lnB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AR" sz="2000" dirty="0">
                              <a:latin typeface="Proxima Nova" panose="020B0604020202020204" charset="0"/>
                            </a:rPr>
                            <a:t>Positivo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 fontAlgn="ctr"/>
                          <a:r>
                            <a:rPr lang="es-AR" sz="1400" b="0" i="0" u="none" strike="noStrike" dirty="0">
                              <a:solidFill>
                                <a:srgbClr val="00B050"/>
                              </a:solidFill>
                              <a:effectLst/>
                              <a:latin typeface="Proxima Nova" panose="020B0604020202020204" charset="0"/>
                            </a:rPr>
                            <a:t>True Positive (TP)</a:t>
                          </a:r>
                        </a:p>
                      </a:txBody>
                      <a:tcPr marL="7620" marR="7620" marT="7620" marB="0" anchor="ctr"/>
                    </a:tc>
                    <a:tc>
                      <a:txBody>
                        <a:bodyPr/>
                        <a:lstStyle/>
                        <a:p>
                          <a:pPr algn="ctr" fontAlgn="ctr"/>
                          <a:r>
                            <a:rPr lang="es-AR" sz="1400" b="0" i="0" u="none" strike="noStrike" dirty="0">
                              <a:solidFill>
                                <a:srgbClr val="FF0000"/>
                              </a:solidFill>
                              <a:effectLst/>
                              <a:latin typeface="Proxima Nova" panose="020B0604020202020204" charset="0"/>
                            </a:rPr>
                            <a:t>False Negative (FN) </a:t>
                          </a:r>
                        </a:p>
                      </a:txBody>
                      <a:tcPr marL="7620" marR="7620" marT="7620" marB="0" anchor="ctr"/>
                    </a:tc>
                    <a:tc>
                      <a:txBody>
                        <a:bodyPr/>
                        <a:lstStyle/>
                        <a:p>
                          <a:pPr algn="ctr" fontAlgn="ctr"/>
                          <a:r>
                            <a:rPr lang="es-AR" sz="1400" b="1" i="0" u="none" strike="noStrike" dirty="0">
                              <a:solidFill>
                                <a:schemeClr val="tx1"/>
                              </a:solidFill>
                              <a:effectLst/>
                              <a:latin typeface="Proxima Nova" panose="020B0604020202020204" charset="0"/>
                            </a:rPr>
                            <a:t>Sensitivity/Recall</a:t>
                          </a:r>
                        </a:p>
                        <a:p>
                          <a:pPr algn="ctr" font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s-AR" sz="14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s-MX" sz="1400" b="0" i="1">
                                        <a:latin typeface="Cambria Math" panose="02040503050406030204" pitchFamily="18" charset="0"/>
                                      </a:rPr>
                                      <m:t>𝑇𝑃</m:t>
                                    </m:r>
                                  </m:num>
                                  <m:den>
                                    <m:r>
                                      <a:rPr lang="es-MX" sz="1400" b="0" i="1">
                                        <a:latin typeface="Cambria Math" panose="02040503050406030204" pitchFamily="18" charset="0"/>
                                      </a:rPr>
                                      <m:t>𝑃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s-AR" sz="1400" b="0" i="0" u="none" strike="noStrike" dirty="0">
                            <a:solidFill>
                              <a:schemeClr val="tx1"/>
                            </a:solidFill>
                            <a:effectLst/>
                            <a:latin typeface="Proxima Nova" panose="020B0604020202020204" charset="0"/>
                          </a:endParaRPr>
                        </a:p>
                      </a:txBody>
                      <a:tcPr marL="7620" marR="7620" marT="7620" marB="0" anchor="ctr">
                        <a:solidFill>
                          <a:schemeClr val="tx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81284099"/>
                      </a:ext>
                    </a:extLst>
                  </a:tr>
                  <a:tr h="1017126">
                    <a:tc vMerge="1">
                      <a:txBody>
                        <a:bodyPr/>
                        <a:lstStyle/>
                        <a:p>
                          <a:endParaRPr lang="es-A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AR" sz="2000" dirty="0">
                              <a:latin typeface="Proxima Nova" panose="020B0604020202020204" charset="0"/>
                            </a:rPr>
                            <a:t>Negativo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ctr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:r>
                            <a:rPr lang="es-AR" sz="1400" b="0" i="0" u="none" strike="noStrike" dirty="0">
                              <a:solidFill>
                                <a:srgbClr val="FF0000"/>
                              </a:solidFill>
                              <a:effectLst/>
                              <a:latin typeface="Proxima Nova" panose="020B0604020202020204" charset="0"/>
                            </a:rPr>
                            <a:t>False Positive (FP)</a:t>
                          </a:r>
                        </a:p>
                      </a:txBody>
                      <a:tcPr marL="7620" marR="7620" marT="7620" marB="0" anchor="ctr"/>
                    </a:tc>
                    <a:tc>
                      <a:txBody>
                        <a:bodyPr/>
                        <a:lstStyle/>
                        <a:p>
                          <a:pPr algn="ctr" fontAlgn="ctr"/>
                          <a:r>
                            <a:rPr lang="es-AR" sz="1400" b="0" i="0" u="none" strike="noStrike" dirty="0">
                              <a:solidFill>
                                <a:srgbClr val="00B050"/>
                              </a:solidFill>
                              <a:effectLst/>
                              <a:latin typeface="Proxima Nova" panose="020B0604020202020204" charset="0"/>
                            </a:rPr>
                            <a:t>True Negative (TN)</a:t>
                          </a:r>
                        </a:p>
                      </a:txBody>
                      <a:tcPr marL="7620" marR="7620" marT="7620" marB="0" anchor="ctr"/>
                    </a:tc>
                    <a:tc>
                      <a:txBody>
                        <a:bodyPr/>
                        <a:lstStyle/>
                        <a:p>
                          <a:pPr algn="ctr" fontAlgn="ctr"/>
                          <a:r>
                            <a:rPr lang="es-AR" sz="1400" b="1" i="0" u="none" strike="noStrike" dirty="0">
                              <a:solidFill>
                                <a:schemeClr val="tx1"/>
                              </a:solidFill>
                              <a:effectLst/>
                              <a:latin typeface="Proxima Nova" panose="020B0604020202020204" charset="0"/>
                            </a:rPr>
                            <a:t>Specificity</a:t>
                          </a:r>
                        </a:p>
                        <a:p>
                          <a:pPr marL="0" marR="0" lvl="0" indent="0" algn="ctr" defTabSz="914400" rtl="0" eaLnBrk="1" fontAlgn="ctr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s-AR" sz="14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s-MX" sz="1400" b="0" i="1">
                                        <a:latin typeface="Cambria Math" panose="02040503050406030204" pitchFamily="18" charset="0"/>
                                      </a:rPr>
                                      <m:t>𝑇𝑁</m:t>
                                    </m:r>
                                  </m:num>
                                  <m:den>
                                    <m:r>
                                      <a:rPr lang="es-MX" sz="1400" b="0" i="1">
                                        <a:latin typeface="Cambria Math" panose="02040503050406030204" pitchFamily="18" charset="0"/>
                                      </a:rPr>
                                      <m:t>𝑁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s-AR" sz="1400" dirty="0"/>
                        </a:p>
                      </a:txBody>
                      <a:tcPr marL="7620" marR="7620" marT="7620" marB="0" anchor="ctr">
                        <a:solidFill>
                          <a:schemeClr val="tx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864992155"/>
                      </a:ext>
                    </a:extLst>
                  </a:tr>
                  <a:tr h="1043807">
                    <a:tc gridSpan="2"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:endParaRPr lang="es-AR" sz="2400" b="1" dirty="0">
                            <a:latin typeface="Proxima Nova" panose="020B0604020202020204" charset="0"/>
                          </a:endParaRPr>
                        </a:p>
                      </a:txBody>
                      <a:tcPr vert="vert270" anchor="b">
                        <a:lnL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T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  <a:lnB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es-AR" sz="2000" dirty="0">
                            <a:latin typeface="Proxima Nova" panose="020B0604020202020204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 fontAlgn="ctr"/>
                          <a:r>
                            <a:rPr lang="es-AR" sz="1400" b="1" i="0" u="none" strike="noStrike" dirty="0">
                              <a:solidFill>
                                <a:schemeClr val="tx1"/>
                              </a:solidFill>
                              <a:effectLst/>
                              <a:latin typeface="Proxima Nova" panose="020B0604020202020204" charset="0"/>
                            </a:rPr>
                            <a:t>Precision</a:t>
                          </a:r>
                        </a:p>
                        <a:p>
                          <a:pPr algn="ctr" font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s-AR" sz="14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s-MX" sz="1400" b="0" i="1">
                                        <a:latin typeface="Cambria Math" panose="02040503050406030204" pitchFamily="18" charset="0"/>
                                      </a:rPr>
                                      <m:t>𝑇𝑃</m:t>
                                    </m:r>
                                  </m:num>
                                  <m:den>
                                    <m:r>
                                      <a:rPr lang="es-MX" sz="1400" b="0" i="1">
                                        <a:latin typeface="Cambria Math" panose="02040503050406030204" pitchFamily="18" charset="0"/>
                                      </a:rPr>
                                      <m:t>𝑇𝑃</m:t>
                                    </m:r>
                                    <m:r>
                                      <a:rPr lang="es-MX" sz="1400" b="0" i="1"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r>
                                      <a:rPr lang="es-MX" sz="1400" b="0" i="1">
                                        <a:latin typeface="Cambria Math" panose="02040503050406030204" pitchFamily="18" charset="0"/>
                                      </a:rPr>
                                      <m:t>𝐹𝑃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s-AR" sz="1400" b="0" i="0" u="none" strike="noStrike" dirty="0">
                            <a:solidFill>
                              <a:schemeClr val="tx1"/>
                            </a:solidFill>
                            <a:effectLst/>
                            <a:latin typeface="Proxima Nova" panose="020B0604020202020204" charset="0"/>
                          </a:endParaRPr>
                        </a:p>
                      </a:txBody>
                      <a:tcPr marL="7620" marR="7620" marT="7620" marB="0" anchor="ctr">
                        <a:solidFill>
                          <a:schemeClr val="tx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ctr"/>
                          <a:r>
                            <a:rPr lang="es-AR" sz="1400" b="1" i="0" u="none" strike="noStrike" dirty="0">
                              <a:solidFill>
                                <a:schemeClr val="tx1"/>
                              </a:solidFill>
                              <a:effectLst/>
                              <a:latin typeface="Proxima Nova" panose="020B0604020202020204" charset="0"/>
                            </a:rPr>
                            <a:t>Negative Predictive Value</a:t>
                          </a:r>
                        </a:p>
                        <a:p>
                          <a:pPr algn="ctr" font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s-AR" sz="14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s-MX" sz="1400" b="0" i="1">
                                        <a:latin typeface="Cambria Math" panose="02040503050406030204" pitchFamily="18" charset="0"/>
                                      </a:rPr>
                                      <m:t>𝑇</m:t>
                                    </m:r>
                                    <m:r>
                                      <a:rPr lang="es-AR" sz="1400" b="0" i="1" smtClean="0">
                                        <a:latin typeface="Cambria Math" panose="02040503050406030204" pitchFamily="18" charset="0"/>
                                      </a:rPr>
                                      <m:t>𝑁</m:t>
                                    </m:r>
                                  </m:num>
                                  <m:den>
                                    <m:r>
                                      <a:rPr lang="es-MX" sz="1400" b="0" i="1">
                                        <a:latin typeface="Cambria Math" panose="02040503050406030204" pitchFamily="18" charset="0"/>
                                      </a:rPr>
                                      <m:t>𝑇</m:t>
                                    </m:r>
                                    <m:r>
                                      <a:rPr lang="es-AR" sz="1400" b="0" i="1" smtClean="0">
                                        <a:latin typeface="Cambria Math" panose="02040503050406030204" pitchFamily="18" charset="0"/>
                                      </a:rPr>
                                      <m:t>𝑁</m:t>
                                    </m:r>
                                    <m:r>
                                      <a:rPr lang="es-MX" sz="1400" b="0" i="1"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r>
                                      <a:rPr lang="es-MX" sz="1400" b="0" i="1">
                                        <a:latin typeface="Cambria Math" panose="02040503050406030204" pitchFamily="18" charset="0"/>
                                      </a:rPr>
                                      <m:t>𝐹𝑁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s-AR" sz="1400" b="0" i="0" u="none" strike="noStrike" dirty="0">
                            <a:solidFill>
                              <a:schemeClr val="tx1"/>
                            </a:solidFill>
                            <a:effectLst/>
                            <a:latin typeface="Proxima Nova" panose="020B0604020202020204" charset="0"/>
                          </a:endParaRPr>
                        </a:p>
                      </a:txBody>
                      <a:tcPr marL="7620" marR="7620" marT="7620" marB="0" anchor="ctr">
                        <a:solidFill>
                          <a:schemeClr val="tx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ctr"/>
                          <a:r>
                            <a:rPr lang="es-AR" sz="1400" b="1" i="0" u="none" strike="noStrike" dirty="0">
                              <a:solidFill>
                                <a:schemeClr val="tx1"/>
                              </a:solidFill>
                              <a:effectLst/>
                              <a:latin typeface="Proxima Nova" panose="020B0604020202020204" charset="0"/>
                            </a:rPr>
                            <a:t>Accuracy</a:t>
                          </a:r>
                        </a:p>
                        <a:p>
                          <a:pPr marL="0" marR="0" lvl="0" indent="0" algn="ctr" defTabSz="914400" rtl="0" eaLnBrk="1" fontAlgn="ctr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s-AR" sz="14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s-MX" sz="1400" b="0" i="1">
                                        <a:latin typeface="Cambria Math" panose="02040503050406030204" pitchFamily="18" charset="0"/>
                                      </a:rPr>
                                      <m:t>𝑇𝑃</m:t>
                                    </m:r>
                                    <m:r>
                                      <a:rPr lang="es-MX" sz="1400" b="0" i="1"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r>
                                      <a:rPr lang="es-MX" sz="1400" b="0" i="1">
                                        <a:latin typeface="Cambria Math" panose="02040503050406030204" pitchFamily="18" charset="0"/>
                                      </a:rPr>
                                      <m:t>𝑇𝑁</m:t>
                                    </m:r>
                                  </m:num>
                                  <m:den>
                                    <m:r>
                                      <a:rPr lang="es-MX" sz="1400" b="0" i="1">
                                        <a:latin typeface="Cambria Math" panose="02040503050406030204" pitchFamily="18" charset="0"/>
                                      </a:rPr>
                                      <m:t>𝑃</m:t>
                                    </m:r>
                                    <m:r>
                                      <a:rPr lang="es-MX" sz="1400" b="0" i="1"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r>
                                      <a:rPr lang="es-MX" sz="1400" b="0" i="1">
                                        <a:latin typeface="Cambria Math" panose="02040503050406030204" pitchFamily="18" charset="0"/>
                                      </a:rPr>
                                      <m:t>𝑁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s-AR" sz="1400" dirty="0"/>
                        </a:p>
                        <a:p>
                          <a:pPr algn="ctr" fontAlgn="ctr"/>
                          <a:endParaRPr lang="es-AR" sz="1400" b="0" i="0" u="none" strike="noStrike" dirty="0">
                            <a:solidFill>
                              <a:schemeClr val="tx1"/>
                            </a:solidFill>
                            <a:effectLst/>
                            <a:latin typeface="Proxima Nova" panose="020B0604020202020204" charset="0"/>
                          </a:endParaRPr>
                        </a:p>
                        <a:p>
                          <a:pPr algn="ctr" fontAlgn="ctr"/>
                          <a:r>
                            <a:rPr lang="es-AR" sz="1400" b="1" i="0" u="none" strike="noStrike" dirty="0">
                              <a:solidFill>
                                <a:schemeClr val="tx1"/>
                              </a:solidFill>
                              <a:effectLst/>
                              <a:latin typeface="Proxima Nova" panose="020B0604020202020204" charset="0"/>
                            </a:rPr>
                            <a:t>(Accu =  1 - Error rate)</a:t>
                          </a:r>
                          <a:endParaRPr lang="es-AR" sz="1400" b="0" i="0" u="none" strike="noStrike" dirty="0">
                            <a:solidFill>
                              <a:schemeClr val="tx1"/>
                            </a:solidFill>
                            <a:effectLst/>
                            <a:latin typeface="Proxima Nova" panose="020B0604020202020204" charset="0"/>
                          </a:endParaRPr>
                        </a:p>
                      </a:txBody>
                      <a:tcPr marL="7620" marR="7620" marT="7620" marB="0" anchor="ctr">
                        <a:solidFill>
                          <a:schemeClr val="tx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275068507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a 6">
                <a:extLst>
                  <a:ext uri="{FF2B5EF4-FFF2-40B4-BE49-F238E27FC236}">
                    <a16:creationId xmlns:a16="http://schemas.microsoft.com/office/drawing/2014/main" id="{6BAFEA46-B9B3-8DC7-7B4E-4B2D3BBF060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05600429"/>
                  </p:ext>
                </p:extLst>
              </p:nvPr>
            </p:nvGraphicFramePr>
            <p:xfrm>
              <a:off x="-1560453" y="-295522"/>
              <a:ext cx="9300955" cy="5119175"/>
            </p:xfrm>
            <a:graphic>
              <a:graphicData uri="http://schemas.openxmlformats.org/drawingml/2006/table">
                <a:tbl>
                  <a:tblPr firstRow="1" bandRow="1">
                    <a:tableStyleId>{272BD5B9-A1A1-4B16-8F28-979374803D1B}</a:tableStyleId>
                  </a:tblPr>
                  <a:tblGrid>
                    <a:gridCol w="2145709">
                      <a:extLst>
                        <a:ext uri="{9D8B030D-6E8A-4147-A177-3AD203B41FA5}">
                          <a16:colId xmlns:a16="http://schemas.microsoft.com/office/drawing/2014/main" val="2263324508"/>
                        </a:ext>
                      </a:extLst>
                    </a:gridCol>
                    <a:gridCol w="1574673">
                      <a:extLst>
                        <a:ext uri="{9D8B030D-6E8A-4147-A177-3AD203B41FA5}">
                          <a16:colId xmlns:a16="http://schemas.microsoft.com/office/drawing/2014/main" val="2638705446"/>
                        </a:ext>
                      </a:extLst>
                    </a:gridCol>
                    <a:gridCol w="1860191">
                      <a:extLst>
                        <a:ext uri="{9D8B030D-6E8A-4147-A177-3AD203B41FA5}">
                          <a16:colId xmlns:a16="http://schemas.microsoft.com/office/drawing/2014/main" val="2460867008"/>
                        </a:ext>
                      </a:extLst>
                    </a:gridCol>
                    <a:gridCol w="1860191">
                      <a:extLst>
                        <a:ext uri="{9D8B030D-6E8A-4147-A177-3AD203B41FA5}">
                          <a16:colId xmlns:a16="http://schemas.microsoft.com/office/drawing/2014/main" val="3333555008"/>
                        </a:ext>
                      </a:extLst>
                    </a:gridCol>
                    <a:gridCol w="1860191">
                      <a:extLst>
                        <a:ext uri="{9D8B030D-6E8A-4147-A177-3AD203B41FA5}">
                          <a16:colId xmlns:a16="http://schemas.microsoft.com/office/drawing/2014/main" val="4140083864"/>
                        </a:ext>
                      </a:extLst>
                    </a:gridCol>
                  </a:tblGrid>
                  <a:tr h="1017126">
                    <a:tc rowSpan="2" gridSpan="2">
                      <a:txBody>
                        <a:bodyPr/>
                        <a:lstStyle/>
                        <a:p>
                          <a:pPr algn="ctr"/>
                          <a:endParaRPr lang="es-AR" dirty="0">
                            <a:latin typeface="Proxima Nova" panose="020B0604020202020204" charset="0"/>
                          </a:endParaRPr>
                        </a:p>
                      </a:txBody>
                      <a:tcPr anchor="ctr">
                        <a:lnL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R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R>
                        <a:lnT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  <a:lnB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B>
                      </a:tcPr>
                    </a:tc>
                    <a:tc rowSpan="2" hMerge="1">
                      <a:txBody>
                        <a:bodyPr/>
                        <a:lstStyle/>
                        <a:p>
                          <a:endParaRPr lang="es-AR" dirty="0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s-AR" sz="2400" b="1" dirty="0">
                              <a:latin typeface="Proxima Nova" panose="020B0604020202020204" charset="0"/>
                            </a:rPr>
                            <a:t>Predicción</a:t>
                          </a:r>
                        </a:p>
                      </a:txBody>
                      <a:tcPr anchor="b">
                        <a:lnL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R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R>
                        <a:lnT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s-AR" dirty="0"/>
                        </a:p>
                      </a:txBody>
                      <a:tcPr/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s-AR" sz="2400" b="1" dirty="0">
                            <a:latin typeface="Proxima Nova" panose="020B0604020202020204" charset="0"/>
                          </a:endParaRPr>
                        </a:p>
                      </a:txBody>
                      <a:tcPr anchor="b">
                        <a:lnL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R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R>
                        <a:lnT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</a:tcPr>
                    </a:tc>
                    <a:extLst>
                      <a:ext uri="{0D108BD9-81ED-4DB2-BD59-A6C34878D82A}">
                        <a16:rowId xmlns:a16="http://schemas.microsoft.com/office/drawing/2014/main" val="244253083"/>
                      </a:ext>
                    </a:extLst>
                  </a:tr>
                  <a:tr h="1017126">
                    <a:tc gridSpan="2" vMerge="1">
                      <a:txBody>
                        <a:bodyPr/>
                        <a:lstStyle/>
                        <a:p>
                          <a:endParaRPr lang="es-AR" dirty="0"/>
                        </a:p>
                      </a:txBody>
                      <a:tcPr/>
                    </a:tc>
                    <a:tc hMerge="1" vMerge="1">
                      <a:txBody>
                        <a:bodyPr/>
                        <a:lstStyle/>
                        <a:p>
                          <a:endParaRPr lang="es-A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AR" sz="2000" dirty="0">
                              <a:latin typeface="Proxima Nova" panose="020B0604020202020204" charset="0"/>
                            </a:rPr>
                            <a:t>Positivo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AR" sz="2000" dirty="0">
                              <a:latin typeface="Proxima Nova" panose="020B0604020202020204" charset="0"/>
                            </a:rPr>
                            <a:t>Negativo</a:t>
                          </a:r>
                        </a:p>
                      </a:txBody>
                      <a:tcPr anchor="ctr"/>
                    </a:tc>
                    <a:tc vMerge="1">
                      <a:txBody>
                        <a:bodyPr/>
                        <a:lstStyle/>
                        <a:p>
                          <a:pPr algn="ctr"/>
                          <a:endParaRPr lang="es-AR" sz="2000" dirty="0">
                            <a:latin typeface="Proxima Nova" panose="020B0604020202020204" charset="0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3443197368"/>
                      </a:ext>
                    </a:extLst>
                  </a:tr>
                  <a:tr h="1017126">
                    <a:tc rowSpan="2"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:r>
                            <a:rPr lang="es-AR" sz="2400" b="1" dirty="0">
                              <a:latin typeface="Proxima Nova" panose="020B0604020202020204" charset="0"/>
                            </a:rPr>
                            <a:t>Valor real</a:t>
                          </a:r>
                        </a:p>
                      </a:txBody>
                      <a:tcPr vert="vert270" anchor="b">
                        <a:lnL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T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  <a:lnB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AR" sz="2000" dirty="0">
                              <a:latin typeface="Proxima Nova" panose="020B0604020202020204" charset="0"/>
                            </a:rPr>
                            <a:t>Positivo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 fontAlgn="ctr"/>
                          <a:r>
                            <a:rPr lang="es-AR" sz="1400" b="0" i="0" u="none" strike="noStrike" dirty="0">
                              <a:solidFill>
                                <a:srgbClr val="00B050"/>
                              </a:solidFill>
                              <a:effectLst/>
                              <a:latin typeface="Proxima Nova" panose="020B0604020202020204" charset="0"/>
                            </a:rPr>
                            <a:t>True Positive (TP)</a:t>
                          </a:r>
                        </a:p>
                      </a:txBody>
                      <a:tcPr marL="7620" marR="7620" marT="7620" marB="0" anchor="ctr"/>
                    </a:tc>
                    <a:tc>
                      <a:txBody>
                        <a:bodyPr/>
                        <a:lstStyle/>
                        <a:p>
                          <a:pPr algn="ctr" fontAlgn="ctr"/>
                          <a:r>
                            <a:rPr lang="es-AR" sz="1400" b="0" i="0" u="none" strike="noStrike" dirty="0">
                              <a:solidFill>
                                <a:srgbClr val="FF0000"/>
                              </a:solidFill>
                              <a:effectLst/>
                              <a:latin typeface="Proxima Nova" panose="020B0604020202020204" charset="0"/>
                            </a:rPr>
                            <a:t>False Negative (FN) </a:t>
                          </a:r>
                        </a:p>
                      </a:txBody>
                      <a:tcPr marL="7620" marR="7620" marT="7620" marB="0" anchor="ctr"/>
                    </a:tc>
                    <a:tc>
                      <a:txBody>
                        <a:bodyPr/>
                        <a:lstStyle/>
                        <a:p>
                          <a:endParaRPr lang="es-AR"/>
                        </a:p>
                      </a:txBody>
                      <a:tcPr marL="7620" marR="7620" marT="7620" marB="0" anchor="ctr">
                        <a:blipFill>
                          <a:blip r:embed="rId3"/>
                          <a:stretch>
                            <a:fillRect l="-400328" t="-200000" r="-656" b="-21377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81284099"/>
                      </a:ext>
                    </a:extLst>
                  </a:tr>
                  <a:tr h="1017126">
                    <a:tc vMerge="1">
                      <a:txBody>
                        <a:bodyPr/>
                        <a:lstStyle/>
                        <a:p>
                          <a:endParaRPr lang="es-A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AR" sz="2000" dirty="0">
                              <a:latin typeface="Proxima Nova" panose="020B0604020202020204" charset="0"/>
                            </a:rPr>
                            <a:t>Negativo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ctr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:r>
                            <a:rPr lang="es-AR" sz="1400" b="0" i="0" u="none" strike="noStrike" dirty="0">
                              <a:solidFill>
                                <a:srgbClr val="FF0000"/>
                              </a:solidFill>
                              <a:effectLst/>
                              <a:latin typeface="Proxima Nova" panose="020B0604020202020204" charset="0"/>
                            </a:rPr>
                            <a:t>False Positive (FP)</a:t>
                          </a:r>
                        </a:p>
                      </a:txBody>
                      <a:tcPr marL="7620" marR="7620" marT="7620" marB="0" anchor="ctr"/>
                    </a:tc>
                    <a:tc>
                      <a:txBody>
                        <a:bodyPr/>
                        <a:lstStyle/>
                        <a:p>
                          <a:pPr algn="ctr" fontAlgn="ctr"/>
                          <a:r>
                            <a:rPr lang="es-AR" sz="1400" b="0" i="0" u="none" strike="noStrike" dirty="0">
                              <a:solidFill>
                                <a:srgbClr val="00B050"/>
                              </a:solidFill>
                              <a:effectLst/>
                              <a:latin typeface="Proxima Nova" panose="020B0604020202020204" charset="0"/>
                            </a:rPr>
                            <a:t>True Negative (TN)</a:t>
                          </a:r>
                        </a:p>
                      </a:txBody>
                      <a:tcPr marL="7620" marR="7620" marT="7620" marB="0" anchor="ctr"/>
                    </a:tc>
                    <a:tc>
                      <a:txBody>
                        <a:bodyPr/>
                        <a:lstStyle/>
                        <a:p>
                          <a:endParaRPr lang="es-AR"/>
                        </a:p>
                      </a:txBody>
                      <a:tcPr marL="7620" marR="7620" marT="7620" marB="0" anchor="ctr">
                        <a:blipFill>
                          <a:blip r:embed="rId3"/>
                          <a:stretch>
                            <a:fillRect l="-400328" t="-300000" r="-656" b="-11377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864992155"/>
                      </a:ext>
                    </a:extLst>
                  </a:tr>
                  <a:tr h="1050671">
                    <a:tc gridSpan="2"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:endParaRPr lang="es-AR" sz="2400" b="1" dirty="0">
                            <a:latin typeface="Proxima Nova" panose="020B0604020202020204" charset="0"/>
                          </a:endParaRPr>
                        </a:p>
                      </a:txBody>
                      <a:tcPr vert="vert270" anchor="b">
                        <a:lnL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T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  <a:lnB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es-AR" sz="2000" dirty="0">
                            <a:latin typeface="Proxima Nova" panose="020B0604020202020204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endParaRPr lang="es-AR"/>
                        </a:p>
                      </a:txBody>
                      <a:tcPr marL="7620" marR="7620" marT="7620" marB="0" anchor="ctr">
                        <a:blipFill>
                          <a:blip r:embed="rId3"/>
                          <a:stretch>
                            <a:fillRect l="-199346" t="-386127" r="-200000" b="-982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s-AR"/>
                        </a:p>
                      </a:txBody>
                      <a:tcPr marL="7620" marR="7620" marT="7620" marB="0" anchor="ctr">
                        <a:blipFill>
                          <a:blip r:embed="rId3"/>
                          <a:stretch>
                            <a:fillRect l="-300328" t="-386127" r="-100656" b="-982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s-AR"/>
                        </a:p>
                      </a:txBody>
                      <a:tcPr marL="7620" marR="7620" marT="7620" marB="0" anchor="ctr">
                        <a:blipFill>
                          <a:blip r:embed="rId3"/>
                          <a:stretch>
                            <a:fillRect l="-400328" t="-386127" r="-656" b="-982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275068507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CuadroTexto 2">
                <a:extLst>
                  <a:ext uri="{FF2B5EF4-FFF2-40B4-BE49-F238E27FC236}">
                    <a16:creationId xmlns:a16="http://schemas.microsoft.com/office/drawing/2014/main" id="{84D0EEDC-569B-4834-8A70-E21CD3A5E440}"/>
                  </a:ext>
                </a:extLst>
              </p:cNvPr>
              <p:cNvSpPr txBox="1"/>
              <p:nvPr/>
            </p:nvSpPr>
            <p:spPr>
              <a:xfrm>
                <a:off x="7740502" y="3005469"/>
                <a:ext cx="1240465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MX" sz="1200" dirty="0">
                    <a:solidFill>
                      <a:schemeClr val="accent2"/>
                    </a:solidFill>
                    <a:latin typeface="Proxima Nova" panose="020B0604020202020204" charset="0"/>
                  </a:rPr>
                  <a:t>(</a:t>
                </a:r>
                <a14:m>
                  <m:oMath xmlns:m="http://schemas.openxmlformats.org/officeDocument/2006/math">
                    <m:r>
                      <a:rPr lang="es-MX" sz="1200" i="1" dirty="0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1− </m:t>
                    </m:r>
                  </m:oMath>
                </a14:m>
                <a:r>
                  <a:rPr lang="es-MX" sz="1200" dirty="0">
                    <a:solidFill>
                      <a:schemeClr val="accent2"/>
                    </a:solidFill>
                    <a:latin typeface="Proxima Nova" panose="020B0604020202020204" charset="0"/>
                  </a:rPr>
                  <a:t>Error tipo I)</a:t>
                </a:r>
                <a:endParaRPr lang="es-AR" sz="1200" dirty="0">
                  <a:solidFill>
                    <a:schemeClr val="accent2"/>
                  </a:solidFill>
                  <a:latin typeface="Proxima Nova" panose="020B0604020202020204" charset="0"/>
                </a:endParaRPr>
              </a:p>
            </p:txBody>
          </p:sp>
        </mc:Choice>
        <mc:Fallback xmlns="">
          <p:sp>
            <p:nvSpPr>
              <p:cNvPr id="3" name="CuadroTexto 2">
                <a:extLst>
                  <a:ext uri="{FF2B5EF4-FFF2-40B4-BE49-F238E27FC236}">
                    <a16:creationId xmlns:a16="http://schemas.microsoft.com/office/drawing/2014/main" id="{84D0EEDC-569B-4834-8A70-E21CD3A5E4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40502" y="3005469"/>
                <a:ext cx="1240465" cy="276999"/>
              </a:xfrm>
              <a:prstGeom prst="rect">
                <a:avLst/>
              </a:prstGeom>
              <a:blipFill>
                <a:blip r:embed="rId4"/>
                <a:stretch>
                  <a:fillRect b="-17778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CuadroTexto 3">
                <a:extLst>
                  <a:ext uri="{FF2B5EF4-FFF2-40B4-BE49-F238E27FC236}">
                    <a16:creationId xmlns:a16="http://schemas.microsoft.com/office/drawing/2014/main" id="{F85368F4-B7D3-4090-B4CE-83B091E0F48C}"/>
                  </a:ext>
                </a:extLst>
              </p:cNvPr>
              <p:cNvSpPr txBox="1"/>
              <p:nvPr/>
            </p:nvSpPr>
            <p:spPr>
              <a:xfrm>
                <a:off x="7726326" y="2125567"/>
                <a:ext cx="1339703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MX" sz="1200" dirty="0">
                    <a:solidFill>
                      <a:schemeClr val="accent2"/>
                    </a:solidFill>
                    <a:latin typeface="Proxima Nova" panose="020B0604020202020204" charset="0"/>
                  </a:rPr>
                  <a:t>(</a:t>
                </a:r>
                <a14:m>
                  <m:oMath xmlns:m="http://schemas.openxmlformats.org/officeDocument/2006/math">
                    <m:r>
                      <a:rPr lang="es-MX" sz="1200" i="1" dirty="0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1− </m:t>
                    </m:r>
                  </m:oMath>
                </a14:m>
                <a:r>
                  <a:rPr lang="es-MX" sz="1200" dirty="0">
                    <a:solidFill>
                      <a:schemeClr val="accent2"/>
                    </a:solidFill>
                    <a:latin typeface="Proxima Nova" panose="020B0604020202020204" charset="0"/>
                  </a:rPr>
                  <a:t>Error tipo II)</a:t>
                </a:r>
                <a:endParaRPr lang="es-AR" sz="1200" dirty="0">
                  <a:solidFill>
                    <a:schemeClr val="accent2"/>
                  </a:solidFill>
                  <a:latin typeface="Proxima Nova" panose="020B0604020202020204" charset="0"/>
                </a:endParaRPr>
              </a:p>
            </p:txBody>
          </p:sp>
        </mc:Choice>
        <mc:Fallback xmlns="">
          <p:sp>
            <p:nvSpPr>
              <p:cNvPr id="4" name="CuadroTexto 3">
                <a:extLst>
                  <a:ext uri="{FF2B5EF4-FFF2-40B4-BE49-F238E27FC236}">
                    <a16:creationId xmlns:a16="http://schemas.microsoft.com/office/drawing/2014/main" id="{F85368F4-B7D3-4090-B4CE-83B091E0F4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26326" y="2125567"/>
                <a:ext cx="1339703" cy="276999"/>
              </a:xfrm>
              <a:prstGeom prst="rect">
                <a:avLst/>
              </a:prstGeom>
              <a:blipFill>
                <a:blip r:embed="rId5"/>
                <a:stretch>
                  <a:fillRect t="-2222" b="-17778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CuadroTexto 4">
                <a:extLst>
                  <a:ext uri="{FF2B5EF4-FFF2-40B4-BE49-F238E27FC236}">
                    <a16:creationId xmlns:a16="http://schemas.microsoft.com/office/drawing/2014/main" id="{57881F5F-BD2D-4A09-BE44-ECA100B9E1B6}"/>
                  </a:ext>
                </a:extLst>
              </p:cNvPr>
              <p:cNvSpPr txBox="1"/>
              <p:nvPr/>
            </p:nvSpPr>
            <p:spPr>
              <a:xfrm>
                <a:off x="7651898" y="4086446"/>
                <a:ext cx="1488557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MX" sz="1200" dirty="0">
                    <a:solidFill>
                      <a:schemeClr val="accent2"/>
                    </a:solidFill>
                    <a:latin typeface="Proxima Nova" panose="020B0604020202020204" charset="0"/>
                  </a:rPr>
                  <a:t>(</a:t>
                </a:r>
                <a14:m>
                  <m:oMath xmlns:m="http://schemas.openxmlformats.org/officeDocument/2006/math">
                    <m:r>
                      <a:rPr lang="es-MX" sz="1200" i="1" dirty="0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1− </m:t>
                    </m:r>
                  </m:oMath>
                </a14:m>
                <a:r>
                  <a:rPr lang="es-MX" sz="1200" dirty="0">
                    <a:solidFill>
                      <a:schemeClr val="accent2"/>
                    </a:solidFill>
                    <a:latin typeface="Proxima Nova" panose="020B0604020202020204" charset="0"/>
                  </a:rPr>
                  <a:t>Tasa de error)</a:t>
                </a:r>
                <a:endParaRPr lang="es-AR" sz="1200" dirty="0">
                  <a:solidFill>
                    <a:schemeClr val="accent2"/>
                  </a:solidFill>
                  <a:latin typeface="Proxima Nova" panose="020B0604020202020204" charset="0"/>
                </a:endParaRPr>
              </a:p>
            </p:txBody>
          </p:sp>
        </mc:Choice>
        <mc:Fallback xmlns="">
          <p:sp>
            <p:nvSpPr>
              <p:cNvPr id="5" name="CuadroTexto 4">
                <a:extLst>
                  <a:ext uri="{FF2B5EF4-FFF2-40B4-BE49-F238E27FC236}">
                    <a16:creationId xmlns:a16="http://schemas.microsoft.com/office/drawing/2014/main" id="{57881F5F-BD2D-4A09-BE44-ECA100B9E1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51898" y="4086446"/>
                <a:ext cx="1488557" cy="276999"/>
              </a:xfrm>
              <a:prstGeom prst="rect">
                <a:avLst/>
              </a:prstGeom>
              <a:blipFill>
                <a:blip r:embed="rId6"/>
                <a:stretch>
                  <a:fillRect b="-15217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03329745"/>
      </p:ext>
    </p:extLst>
  </p:cSld>
  <p:clrMapOvr>
    <a:masterClrMapping/>
  </p:clrMapOvr>
</p:sld>
</file>

<file path=ppt/theme/theme1.xml><?xml version="1.0" encoding="utf-8"?>
<a:theme xmlns:a="http://schemas.openxmlformats.org/drawingml/2006/main" name="Spearmint">
  <a:themeElements>
    <a:clrScheme name="Spearmint">
      <a:dk1>
        <a:srgbClr val="202729"/>
      </a:dk1>
      <a:lt1>
        <a:srgbClr val="FFFFFF"/>
      </a:lt1>
      <a:dk2>
        <a:srgbClr val="4BA173"/>
      </a:dk2>
      <a:lt2>
        <a:srgbClr val="63D297"/>
      </a:lt2>
      <a:accent1>
        <a:srgbClr val="353744"/>
      </a:accent1>
      <a:accent2>
        <a:srgbClr val="424242"/>
      </a:accent2>
      <a:accent3>
        <a:srgbClr val="616161"/>
      </a:accent3>
      <a:accent4>
        <a:srgbClr val="999999"/>
      </a:accent4>
      <a:accent5>
        <a:srgbClr val="FF5252"/>
      </a:accent5>
      <a:accent6>
        <a:srgbClr val="FFF176"/>
      </a:accent6>
      <a:hlink>
        <a:srgbClr val="FF5252"/>
      </a:hlink>
      <a:folHlink>
        <a:srgbClr val="FF525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7951</TotalTime>
  <Words>803</Words>
  <Application>Microsoft Office PowerPoint</Application>
  <PresentationFormat>Presentación en pantalla (16:9)</PresentationFormat>
  <Paragraphs>139</Paragraphs>
  <Slides>20</Slides>
  <Notes>18</Notes>
  <HiddenSlides>0</HiddenSlides>
  <MMClips>0</MMClips>
  <ScaleCrop>false</ScaleCrop>
  <HeadingPairs>
    <vt:vector size="6" baseType="variant">
      <vt:variant>
        <vt:lpstr>Fuentes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20</vt:i4>
      </vt:variant>
    </vt:vector>
  </HeadingPairs>
  <TitlesOfParts>
    <vt:vector size="29" baseType="lpstr">
      <vt:lpstr>Georgia</vt:lpstr>
      <vt:lpstr>Proxima Nova</vt:lpstr>
      <vt:lpstr>Arial</vt:lpstr>
      <vt:lpstr>Wingdings</vt:lpstr>
      <vt:lpstr>Cambria Math</vt:lpstr>
      <vt:lpstr>MathJax_Main</vt:lpstr>
      <vt:lpstr>Prima Nova</vt:lpstr>
      <vt:lpstr>MathJax_Math-italic</vt:lpstr>
      <vt:lpstr>Spearmint</vt:lpstr>
      <vt:lpstr>Módulo 3: Introducción al modelado de datos</vt:lpstr>
      <vt:lpstr>Contenidos por clase</vt:lpstr>
      <vt:lpstr>Nuestra hoja de ruta</vt:lpstr>
      <vt:lpstr>Teórica 6: Métricas de rendimiento y Cross Validation</vt:lpstr>
      <vt:lpstr>Agenda clase 6</vt:lpstr>
      <vt:lpstr>I. Métricas de rendimiento</vt:lpstr>
      <vt:lpstr>Métricas de precisión de la predicción</vt:lpstr>
      <vt:lpstr>Matriz de confusion</vt:lpstr>
      <vt:lpstr>Presentación de PowerPoint</vt:lpstr>
      <vt:lpstr>Overfitting</vt:lpstr>
      <vt:lpstr>  </vt:lpstr>
      <vt:lpstr>II. Train-test split</vt:lpstr>
      <vt:lpstr>  </vt:lpstr>
      <vt:lpstr>Problema de utilizar un solo conjunto de validación</vt:lpstr>
      <vt:lpstr>III. K-fold Cross Validation</vt:lpstr>
      <vt:lpstr>K-fold cross validation</vt:lpstr>
      <vt:lpstr>IV. Ajuste de hiperparámetros</vt:lpstr>
      <vt:lpstr>Presentación de PowerPoint</vt:lpstr>
      <vt:lpstr>V. Caso integrador (EPH)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Módulo 3: Introducción al modelado de datos</dc:title>
  <dc:creator>Carolina Pradier</dc:creator>
  <cp:lastModifiedBy>WEKSLER GUIDO EZEQUIEL</cp:lastModifiedBy>
  <cp:revision>90</cp:revision>
  <dcterms:modified xsi:type="dcterms:W3CDTF">2025-04-10T13:32:35Z</dcterms:modified>
</cp:coreProperties>
</file>